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sldIdLst>
    <p:sldId id="256" r:id="rId2"/>
    <p:sldId id="259" r:id="rId3"/>
    <p:sldId id="257" r:id="rId4"/>
    <p:sldId id="262" r:id="rId5"/>
    <p:sldId id="264" r:id="rId6"/>
    <p:sldId id="261" r:id="rId7"/>
    <p:sldId id="260" r:id="rId8"/>
    <p:sldId id="266" r:id="rId9"/>
    <p:sldId id="267"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E4557A-EAFB-45CA-9FED-F0C8CFFE44E4}" v="1547" dt="2023-01-04T23:00:44.405"/>
    <p1510:client id="{FAE869D6-AA17-41EA-B75D-29AF248D3802}" v="816" dt="2023-01-05T00:14:42.7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F2E185-751C-4981-A7C3-8BAA3CD05F1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9AAAF63-001C-455C-8795-2AB5C4D0EE8C}">
      <dgm:prSet/>
      <dgm:spPr/>
      <dgm:t>
        <a:bodyPr/>
        <a:lstStyle/>
        <a:p>
          <a:pPr>
            <a:lnSpc>
              <a:spcPct val="100000"/>
            </a:lnSpc>
            <a:defRPr cap="all"/>
          </a:pPr>
          <a:r>
            <a:rPr lang="en-US"/>
            <a:t>What is CBL </a:t>
          </a:r>
        </a:p>
      </dgm:t>
    </dgm:pt>
    <dgm:pt modelId="{D1E796CE-F62D-4436-B2DA-1884F5455CA5}" type="parTrans" cxnId="{3BFC0BC1-5BD8-4231-8840-87169DAB8305}">
      <dgm:prSet/>
      <dgm:spPr/>
      <dgm:t>
        <a:bodyPr/>
        <a:lstStyle/>
        <a:p>
          <a:endParaRPr lang="en-US"/>
        </a:p>
      </dgm:t>
    </dgm:pt>
    <dgm:pt modelId="{4A6118AF-23BA-483B-A325-A92CF3D5AD34}" type="sibTrans" cxnId="{3BFC0BC1-5BD8-4231-8840-87169DAB8305}">
      <dgm:prSet/>
      <dgm:spPr/>
      <dgm:t>
        <a:bodyPr/>
        <a:lstStyle/>
        <a:p>
          <a:endParaRPr lang="en-US"/>
        </a:p>
      </dgm:t>
    </dgm:pt>
    <dgm:pt modelId="{861B6EF1-B479-459A-8BED-1FA312FB22D0}">
      <dgm:prSet/>
      <dgm:spPr/>
      <dgm:t>
        <a:bodyPr/>
        <a:lstStyle/>
        <a:p>
          <a:pPr>
            <a:lnSpc>
              <a:spcPct val="100000"/>
            </a:lnSpc>
            <a:defRPr cap="all"/>
          </a:pPr>
          <a:r>
            <a:rPr lang="en-US"/>
            <a:t>Why CBL is different</a:t>
          </a:r>
        </a:p>
      </dgm:t>
    </dgm:pt>
    <dgm:pt modelId="{8C228380-345E-460B-8901-F8D9FA42264F}" type="parTrans" cxnId="{B51A138E-21A4-428D-818E-A8418CB1F1B1}">
      <dgm:prSet/>
      <dgm:spPr/>
      <dgm:t>
        <a:bodyPr/>
        <a:lstStyle/>
        <a:p>
          <a:endParaRPr lang="en-US"/>
        </a:p>
      </dgm:t>
    </dgm:pt>
    <dgm:pt modelId="{DBBD4E24-65C9-48D8-8127-26034798293E}" type="sibTrans" cxnId="{B51A138E-21A4-428D-818E-A8418CB1F1B1}">
      <dgm:prSet/>
      <dgm:spPr/>
      <dgm:t>
        <a:bodyPr/>
        <a:lstStyle/>
        <a:p>
          <a:endParaRPr lang="en-US"/>
        </a:p>
      </dgm:t>
    </dgm:pt>
    <dgm:pt modelId="{3E2EF1FE-1A70-437D-9454-DDE572098077}">
      <dgm:prSet/>
      <dgm:spPr/>
      <dgm:t>
        <a:bodyPr/>
        <a:lstStyle/>
        <a:p>
          <a:pPr>
            <a:lnSpc>
              <a:spcPct val="100000"/>
            </a:lnSpc>
            <a:defRPr cap="all"/>
          </a:pPr>
          <a:r>
            <a:rPr lang="en-US"/>
            <a:t>Method</a:t>
          </a:r>
        </a:p>
      </dgm:t>
    </dgm:pt>
    <dgm:pt modelId="{DC16211D-8AC8-42B8-8A46-ABE7DD6C1F32}" type="parTrans" cxnId="{61184B05-2FBA-4CE1-8C1C-D9DD7AE30DFD}">
      <dgm:prSet/>
      <dgm:spPr/>
      <dgm:t>
        <a:bodyPr/>
        <a:lstStyle/>
        <a:p>
          <a:endParaRPr lang="en-US"/>
        </a:p>
      </dgm:t>
    </dgm:pt>
    <dgm:pt modelId="{1BED8FF2-BA33-4899-B70B-EAE71E6FF977}" type="sibTrans" cxnId="{61184B05-2FBA-4CE1-8C1C-D9DD7AE30DFD}">
      <dgm:prSet/>
      <dgm:spPr/>
      <dgm:t>
        <a:bodyPr/>
        <a:lstStyle/>
        <a:p>
          <a:endParaRPr lang="en-US"/>
        </a:p>
      </dgm:t>
    </dgm:pt>
    <dgm:pt modelId="{D2F90811-BD97-4498-B48F-4D4DFAF8C276}">
      <dgm:prSet/>
      <dgm:spPr/>
      <dgm:t>
        <a:bodyPr/>
        <a:lstStyle/>
        <a:p>
          <a:pPr>
            <a:lnSpc>
              <a:spcPct val="100000"/>
            </a:lnSpc>
            <a:defRPr cap="all"/>
          </a:pPr>
          <a:r>
            <a:rPr lang="en-US"/>
            <a:t>Security </a:t>
          </a:r>
        </a:p>
      </dgm:t>
    </dgm:pt>
    <dgm:pt modelId="{BD2A8CE5-8FB0-428D-9513-7DFE430FEFDC}" type="parTrans" cxnId="{1D3346A0-592A-45D4-B775-D0259AA3F004}">
      <dgm:prSet/>
      <dgm:spPr/>
      <dgm:t>
        <a:bodyPr/>
        <a:lstStyle/>
        <a:p>
          <a:endParaRPr lang="en-US"/>
        </a:p>
      </dgm:t>
    </dgm:pt>
    <dgm:pt modelId="{DA093903-6BAF-4E78-A04F-0FE276E43DFF}" type="sibTrans" cxnId="{1D3346A0-592A-45D4-B775-D0259AA3F004}">
      <dgm:prSet/>
      <dgm:spPr/>
      <dgm:t>
        <a:bodyPr/>
        <a:lstStyle/>
        <a:p>
          <a:endParaRPr lang="en-US"/>
        </a:p>
      </dgm:t>
    </dgm:pt>
    <dgm:pt modelId="{578F97D9-D782-4256-A859-76020CF0D950}">
      <dgm:prSet/>
      <dgm:spPr/>
      <dgm:t>
        <a:bodyPr/>
        <a:lstStyle/>
        <a:p>
          <a:pPr>
            <a:lnSpc>
              <a:spcPct val="100000"/>
            </a:lnSpc>
            <a:defRPr cap="all"/>
          </a:pPr>
          <a:r>
            <a:rPr lang="en-US"/>
            <a:t>Conclusion</a:t>
          </a:r>
        </a:p>
      </dgm:t>
    </dgm:pt>
    <dgm:pt modelId="{357228B1-2B32-4010-B68C-6B1AF93BDCDA}" type="parTrans" cxnId="{A3030AC9-E47A-41EF-9A0E-5CFA97C80348}">
      <dgm:prSet/>
      <dgm:spPr/>
      <dgm:t>
        <a:bodyPr/>
        <a:lstStyle/>
        <a:p>
          <a:endParaRPr lang="en-US"/>
        </a:p>
      </dgm:t>
    </dgm:pt>
    <dgm:pt modelId="{3CDD662E-14A4-4ED4-BECB-C1F3FB5180C0}" type="sibTrans" cxnId="{A3030AC9-E47A-41EF-9A0E-5CFA97C80348}">
      <dgm:prSet/>
      <dgm:spPr/>
      <dgm:t>
        <a:bodyPr/>
        <a:lstStyle/>
        <a:p>
          <a:endParaRPr lang="en-US"/>
        </a:p>
      </dgm:t>
    </dgm:pt>
    <dgm:pt modelId="{11E2CDC2-0F4C-4CD5-99F7-6D822C1D1829}">
      <dgm:prSet phldr="0"/>
      <dgm:spPr/>
      <dgm:t>
        <a:bodyPr/>
        <a:lstStyle/>
        <a:p>
          <a:pPr>
            <a:lnSpc>
              <a:spcPct val="100000"/>
            </a:lnSpc>
            <a:defRPr cap="all"/>
          </a:pPr>
          <a:r>
            <a:rPr lang="en-US">
              <a:latin typeface="Century Gothic" panose="020B0502020202020204"/>
            </a:rPr>
            <a:t>Future Work</a:t>
          </a:r>
        </a:p>
      </dgm:t>
    </dgm:pt>
    <dgm:pt modelId="{28661DE0-3231-4F95-A6DA-549480466B87}" type="parTrans" cxnId="{6A34C86B-6101-4285-98AC-6750D767AA81}">
      <dgm:prSet/>
      <dgm:spPr/>
    </dgm:pt>
    <dgm:pt modelId="{1DEA6753-70CE-4263-B24D-3D2A19150339}" type="sibTrans" cxnId="{6A34C86B-6101-4285-98AC-6750D767AA81}">
      <dgm:prSet/>
      <dgm:spPr/>
    </dgm:pt>
    <dgm:pt modelId="{3D3876C4-5BF0-4132-B2D2-1FBAE6CFBE56}" type="pres">
      <dgm:prSet presAssocID="{5BF2E185-751C-4981-A7C3-8BAA3CD05F1C}" presName="root" presStyleCnt="0">
        <dgm:presLayoutVars>
          <dgm:dir/>
          <dgm:resizeHandles val="exact"/>
        </dgm:presLayoutVars>
      </dgm:prSet>
      <dgm:spPr/>
    </dgm:pt>
    <dgm:pt modelId="{909009B9-52EF-46BA-9B08-098D4CBE3407}" type="pres">
      <dgm:prSet presAssocID="{A9AAAF63-001C-455C-8795-2AB5C4D0EE8C}" presName="compNode" presStyleCnt="0"/>
      <dgm:spPr/>
    </dgm:pt>
    <dgm:pt modelId="{D3A0E5DE-7710-46A7-A1D2-066D18C4B64B}" type="pres">
      <dgm:prSet presAssocID="{A9AAAF63-001C-455C-8795-2AB5C4D0EE8C}" presName="iconBgRect" presStyleLbl="bgShp" presStyleIdx="0" presStyleCnt="6"/>
      <dgm:spPr/>
    </dgm:pt>
    <dgm:pt modelId="{5A3D73C7-1810-4867-BA16-8DFAE2CC644E}" type="pres">
      <dgm:prSet presAssocID="{A9AAAF63-001C-455C-8795-2AB5C4D0EE8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530172B-825E-44B6-AAC3-C8D0C8932D85}" type="pres">
      <dgm:prSet presAssocID="{A9AAAF63-001C-455C-8795-2AB5C4D0EE8C}" presName="spaceRect" presStyleCnt="0"/>
      <dgm:spPr/>
    </dgm:pt>
    <dgm:pt modelId="{8AA62B70-34FD-4D64-ABA5-93837FB2A762}" type="pres">
      <dgm:prSet presAssocID="{A9AAAF63-001C-455C-8795-2AB5C4D0EE8C}" presName="textRect" presStyleLbl="revTx" presStyleIdx="0" presStyleCnt="6">
        <dgm:presLayoutVars>
          <dgm:chMax val="1"/>
          <dgm:chPref val="1"/>
        </dgm:presLayoutVars>
      </dgm:prSet>
      <dgm:spPr/>
    </dgm:pt>
    <dgm:pt modelId="{FB63D0BE-4201-420A-AA76-27440BB8EC97}" type="pres">
      <dgm:prSet presAssocID="{4A6118AF-23BA-483B-A325-A92CF3D5AD34}" presName="sibTrans" presStyleCnt="0"/>
      <dgm:spPr/>
    </dgm:pt>
    <dgm:pt modelId="{E1A7BF98-0FF5-47B0-821D-5DA0C9DB56E0}" type="pres">
      <dgm:prSet presAssocID="{861B6EF1-B479-459A-8BED-1FA312FB22D0}" presName="compNode" presStyleCnt="0"/>
      <dgm:spPr/>
    </dgm:pt>
    <dgm:pt modelId="{B1230027-C136-463B-B618-166FC1456981}" type="pres">
      <dgm:prSet presAssocID="{861B6EF1-B479-459A-8BED-1FA312FB22D0}" presName="iconBgRect" presStyleLbl="bgShp" presStyleIdx="1" presStyleCnt="6"/>
      <dgm:spPr/>
    </dgm:pt>
    <dgm:pt modelId="{63BF3A63-EA70-4082-AC05-58AF6092BE88}" type="pres">
      <dgm:prSet presAssocID="{861B6EF1-B479-459A-8BED-1FA312FB22D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lp"/>
        </a:ext>
      </dgm:extLst>
    </dgm:pt>
    <dgm:pt modelId="{D860C5A4-E9EF-4674-AA3F-4838BC6E40F7}" type="pres">
      <dgm:prSet presAssocID="{861B6EF1-B479-459A-8BED-1FA312FB22D0}" presName="spaceRect" presStyleCnt="0"/>
      <dgm:spPr/>
    </dgm:pt>
    <dgm:pt modelId="{5B5989BA-D03C-454B-9316-38CB2A8CBCB7}" type="pres">
      <dgm:prSet presAssocID="{861B6EF1-B479-459A-8BED-1FA312FB22D0}" presName="textRect" presStyleLbl="revTx" presStyleIdx="1" presStyleCnt="6">
        <dgm:presLayoutVars>
          <dgm:chMax val="1"/>
          <dgm:chPref val="1"/>
        </dgm:presLayoutVars>
      </dgm:prSet>
      <dgm:spPr/>
    </dgm:pt>
    <dgm:pt modelId="{6F95112C-099F-46D8-A0D5-CC9D0D00D97F}" type="pres">
      <dgm:prSet presAssocID="{DBBD4E24-65C9-48D8-8127-26034798293E}" presName="sibTrans" presStyleCnt="0"/>
      <dgm:spPr/>
    </dgm:pt>
    <dgm:pt modelId="{74382C13-8BF1-4D76-AAB1-0A469EB02F38}" type="pres">
      <dgm:prSet presAssocID="{3E2EF1FE-1A70-437D-9454-DDE572098077}" presName="compNode" presStyleCnt="0"/>
      <dgm:spPr/>
    </dgm:pt>
    <dgm:pt modelId="{6212D317-480F-4ED8-B9DE-E3958DCF9BDE}" type="pres">
      <dgm:prSet presAssocID="{3E2EF1FE-1A70-437D-9454-DDE572098077}" presName="iconBgRect" presStyleLbl="bgShp" presStyleIdx="2" presStyleCnt="6"/>
      <dgm:spPr/>
    </dgm:pt>
    <dgm:pt modelId="{BD8A6637-0D55-48F3-8BCF-10649662441F}" type="pres">
      <dgm:prSet presAssocID="{3E2EF1FE-1A70-437D-9454-DDE57209807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ircles with Arrows"/>
        </a:ext>
      </dgm:extLst>
    </dgm:pt>
    <dgm:pt modelId="{74BD7BA1-1A93-4063-84E0-B1B8EC6C643D}" type="pres">
      <dgm:prSet presAssocID="{3E2EF1FE-1A70-437D-9454-DDE572098077}" presName="spaceRect" presStyleCnt="0"/>
      <dgm:spPr/>
    </dgm:pt>
    <dgm:pt modelId="{B0C30B3B-C348-4DDA-98E6-3184A3C3D2C3}" type="pres">
      <dgm:prSet presAssocID="{3E2EF1FE-1A70-437D-9454-DDE572098077}" presName="textRect" presStyleLbl="revTx" presStyleIdx="2" presStyleCnt="6">
        <dgm:presLayoutVars>
          <dgm:chMax val="1"/>
          <dgm:chPref val="1"/>
        </dgm:presLayoutVars>
      </dgm:prSet>
      <dgm:spPr/>
    </dgm:pt>
    <dgm:pt modelId="{2478DC4C-4B2A-4352-B2C1-0643AA208C3F}" type="pres">
      <dgm:prSet presAssocID="{1BED8FF2-BA33-4899-B70B-EAE71E6FF977}" presName="sibTrans" presStyleCnt="0"/>
      <dgm:spPr/>
    </dgm:pt>
    <dgm:pt modelId="{25CDC879-95E8-4448-A520-777FCCEC2F40}" type="pres">
      <dgm:prSet presAssocID="{D2F90811-BD97-4498-B48F-4D4DFAF8C276}" presName="compNode" presStyleCnt="0"/>
      <dgm:spPr/>
    </dgm:pt>
    <dgm:pt modelId="{FA917545-C614-4E23-B946-6D0CA70F0B7F}" type="pres">
      <dgm:prSet presAssocID="{D2F90811-BD97-4498-B48F-4D4DFAF8C276}" presName="iconBgRect" presStyleLbl="bgShp" presStyleIdx="3" presStyleCnt="6"/>
      <dgm:spPr/>
    </dgm:pt>
    <dgm:pt modelId="{739FD541-710E-4B68-B42D-25D1FE122D8F}" type="pres">
      <dgm:prSet presAssocID="{D2F90811-BD97-4498-B48F-4D4DFAF8C2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curity Camera"/>
        </a:ext>
      </dgm:extLst>
    </dgm:pt>
    <dgm:pt modelId="{C8CAEFCA-60DE-47BF-B06E-D94D1AB0D5BC}" type="pres">
      <dgm:prSet presAssocID="{D2F90811-BD97-4498-B48F-4D4DFAF8C276}" presName="spaceRect" presStyleCnt="0"/>
      <dgm:spPr/>
    </dgm:pt>
    <dgm:pt modelId="{5D2F654D-E800-47CC-B1F4-D1E1581424C6}" type="pres">
      <dgm:prSet presAssocID="{D2F90811-BD97-4498-B48F-4D4DFAF8C276}" presName="textRect" presStyleLbl="revTx" presStyleIdx="3" presStyleCnt="6">
        <dgm:presLayoutVars>
          <dgm:chMax val="1"/>
          <dgm:chPref val="1"/>
        </dgm:presLayoutVars>
      </dgm:prSet>
      <dgm:spPr/>
    </dgm:pt>
    <dgm:pt modelId="{1C713D3F-88EF-4190-8163-18449B38A668}" type="pres">
      <dgm:prSet presAssocID="{DA093903-6BAF-4E78-A04F-0FE276E43DFF}" presName="sibTrans" presStyleCnt="0"/>
      <dgm:spPr/>
    </dgm:pt>
    <dgm:pt modelId="{80452175-4098-4EBD-A703-C360AEB7BC09}" type="pres">
      <dgm:prSet presAssocID="{11E2CDC2-0F4C-4CD5-99F7-6D822C1D1829}" presName="compNode" presStyleCnt="0"/>
      <dgm:spPr/>
    </dgm:pt>
    <dgm:pt modelId="{7F036F09-1A94-447D-B9D2-8D41A759CE14}" type="pres">
      <dgm:prSet presAssocID="{11E2CDC2-0F4C-4CD5-99F7-6D822C1D1829}" presName="iconBgRect" presStyleLbl="bgShp" presStyleIdx="4" presStyleCnt="6"/>
      <dgm:spPr/>
    </dgm:pt>
    <dgm:pt modelId="{160E5504-EE73-4FFE-AB7F-0F5D5F0C7FC0}" type="pres">
      <dgm:prSet presAssocID="{11E2CDC2-0F4C-4CD5-99F7-6D822C1D182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vel"/>
        </a:ext>
      </dgm:extLst>
    </dgm:pt>
    <dgm:pt modelId="{5C3785B4-2EE8-4BBE-BE3A-230FFA2115BA}" type="pres">
      <dgm:prSet presAssocID="{11E2CDC2-0F4C-4CD5-99F7-6D822C1D1829}" presName="spaceRect" presStyleCnt="0"/>
      <dgm:spPr/>
    </dgm:pt>
    <dgm:pt modelId="{7E362705-6FB1-43A8-A06D-CDFE919240C9}" type="pres">
      <dgm:prSet presAssocID="{11E2CDC2-0F4C-4CD5-99F7-6D822C1D1829}" presName="textRect" presStyleLbl="revTx" presStyleIdx="4" presStyleCnt="6">
        <dgm:presLayoutVars>
          <dgm:chMax val="1"/>
          <dgm:chPref val="1"/>
        </dgm:presLayoutVars>
      </dgm:prSet>
      <dgm:spPr/>
    </dgm:pt>
    <dgm:pt modelId="{6DDBFE55-FC2B-452C-B3E1-036A11C4FC5D}" type="pres">
      <dgm:prSet presAssocID="{1DEA6753-70CE-4263-B24D-3D2A19150339}" presName="sibTrans" presStyleCnt="0"/>
      <dgm:spPr/>
    </dgm:pt>
    <dgm:pt modelId="{1D751C6A-EA49-4D92-BF45-8EBC4ECEAE0E}" type="pres">
      <dgm:prSet presAssocID="{578F97D9-D782-4256-A859-76020CF0D950}" presName="compNode" presStyleCnt="0"/>
      <dgm:spPr/>
    </dgm:pt>
    <dgm:pt modelId="{02B2138C-84AC-4A23-9C9C-0DD3F8B9B2ED}" type="pres">
      <dgm:prSet presAssocID="{578F97D9-D782-4256-A859-76020CF0D950}" presName="iconBgRect" presStyleLbl="bgShp" presStyleIdx="5" presStyleCnt="6"/>
      <dgm:spPr/>
    </dgm:pt>
    <dgm:pt modelId="{689CDD2E-4987-4606-94AD-96A0BEA9FE49}" type="pres">
      <dgm:prSet presAssocID="{578F97D9-D782-4256-A859-76020CF0D9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andshake"/>
        </a:ext>
      </dgm:extLst>
    </dgm:pt>
    <dgm:pt modelId="{9557C21C-AF08-4AF9-BE7C-B5651B7CF40A}" type="pres">
      <dgm:prSet presAssocID="{578F97D9-D782-4256-A859-76020CF0D950}" presName="spaceRect" presStyleCnt="0"/>
      <dgm:spPr/>
    </dgm:pt>
    <dgm:pt modelId="{E09BF33F-1AC1-4112-9552-62C568965AEF}" type="pres">
      <dgm:prSet presAssocID="{578F97D9-D782-4256-A859-76020CF0D950}" presName="textRect" presStyleLbl="revTx" presStyleIdx="5" presStyleCnt="6">
        <dgm:presLayoutVars>
          <dgm:chMax val="1"/>
          <dgm:chPref val="1"/>
        </dgm:presLayoutVars>
      </dgm:prSet>
      <dgm:spPr/>
    </dgm:pt>
  </dgm:ptLst>
  <dgm:cxnLst>
    <dgm:cxn modelId="{85D3B101-2E7C-4E48-811E-8D1C9C44562E}" type="presOf" srcId="{D2F90811-BD97-4498-B48F-4D4DFAF8C276}" destId="{5D2F654D-E800-47CC-B1F4-D1E1581424C6}" srcOrd="0" destOrd="0" presId="urn:microsoft.com/office/officeart/2018/5/layout/IconCircleLabelList"/>
    <dgm:cxn modelId="{61184B05-2FBA-4CE1-8C1C-D9DD7AE30DFD}" srcId="{5BF2E185-751C-4981-A7C3-8BAA3CD05F1C}" destId="{3E2EF1FE-1A70-437D-9454-DDE572098077}" srcOrd="2" destOrd="0" parTransId="{DC16211D-8AC8-42B8-8A46-ABE7DD6C1F32}" sibTransId="{1BED8FF2-BA33-4899-B70B-EAE71E6FF977}"/>
    <dgm:cxn modelId="{18D7CC14-9A6B-4712-A37B-6ACF317DD679}" type="presOf" srcId="{5BF2E185-751C-4981-A7C3-8BAA3CD05F1C}" destId="{3D3876C4-5BF0-4132-B2D2-1FBAE6CFBE56}" srcOrd="0" destOrd="0" presId="urn:microsoft.com/office/officeart/2018/5/layout/IconCircleLabelList"/>
    <dgm:cxn modelId="{13DF9664-ABE6-48E0-8D4C-3C43A82FA8BC}" type="presOf" srcId="{3E2EF1FE-1A70-437D-9454-DDE572098077}" destId="{B0C30B3B-C348-4DDA-98E6-3184A3C3D2C3}" srcOrd="0" destOrd="0" presId="urn:microsoft.com/office/officeart/2018/5/layout/IconCircleLabelList"/>
    <dgm:cxn modelId="{6A34C86B-6101-4285-98AC-6750D767AA81}" srcId="{5BF2E185-751C-4981-A7C3-8BAA3CD05F1C}" destId="{11E2CDC2-0F4C-4CD5-99F7-6D822C1D1829}" srcOrd="4" destOrd="0" parTransId="{28661DE0-3231-4F95-A6DA-549480466B87}" sibTransId="{1DEA6753-70CE-4263-B24D-3D2A19150339}"/>
    <dgm:cxn modelId="{B51A138E-21A4-428D-818E-A8418CB1F1B1}" srcId="{5BF2E185-751C-4981-A7C3-8BAA3CD05F1C}" destId="{861B6EF1-B479-459A-8BED-1FA312FB22D0}" srcOrd="1" destOrd="0" parTransId="{8C228380-345E-460B-8901-F8D9FA42264F}" sibTransId="{DBBD4E24-65C9-48D8-8127-26034798293E}"/>
    <dgm:cxn modelId="{A513448F-C472-457C-9E8E-B8151E4A5CEA}" type="presOf" srcId="{578F97D9-D782-4256-A859-76020CF0D950}" destId="{E09BF33F-1AC1-4112-9552-62C568965AEF}" srcOrd="0" destOrd="0" presId="urn:microsoft.com/office/officeart/2018/5/layout/IconCircleLabelList"/>
    <dgm:cxn modelId="{1D3346A0-592A-45D4-B775-D0259AA3F004}" srcId="{5BF2E185-751C-4981-A7C3-8BAA3CD05F1C}" destId="{D2F90811-BD97-4498-B48F-4D4DFAF8C276}" srcOrd="3" destOrd="0" parTransId="{BD2A8CE5-8FB0-428D-9513-7DFE430FEFDC}" sibTransId="{DA093903-6BAF-4E78-A04F-0FE276E43DFF}"/>
    <dgm:cxn modelId="{017ADBA5-447E-4908-A3A9-ABA8433073B7}" type="presOf" srcId="{A9AAAF63-001C-455C-8795-2AB5C4D0EE8C}" destId="{8AA62B70-34FD-4D64-ABA5-93837FB2A762}" srcOrd="0" destOrd="0" presId="urn:microsoft.com/office/officeart/2018/5/layout/IconCircleLabelList"/>
    <dgm:cxn modelId="{3BFC0BC1-5BD8-4231-8840-87169DAB8305}" srcId="{5BF2E185-751C-4981-A7C3-8BAA3CD05F1C}" destId="{A9AAAF63-001C-455C-8795-2AB5C4D0EE8C}" srcOrd="0" destOrd="0" parTransId="{D1E796CE-F62D-4436-B2DA-1884F5455CA5}" sibTransId="{4A6118AF-23BA-483B-A325-A92CF3D5AD34}"/>
    <dgm:cxn modelId="{A3030AC9-E47A-41EF-9A0E-5CFA97C80348}" srcId="{5BF2E185-751C-4981-A7C3-8BAA3CD05F1C}" destId="{578F97D9-D782-4256-A859-76020CF0D950}" srcOrd="5" destOrd="0" parTransId="{357228B1-2B32-4010-B68C-6B1AF93BDCDA}" sibTransId="{3CDD662E-14A4-4ED4-BECB-C1F3FB5180C0}"/>
    <dgm:cxn modelId="{C38BB0E0-F721-4E67-A2C0-B2E5B4E3D402}" type="presOf" srcId="{861B6EF1-B479-459A-8BED-1FA312FB22D0}" destId="{5B5989BA-D03C-454B-9316-38CB2A8CBCB7}" srcOrd="0" destOrd="0" presId="urn:microsoft.com/office/officeart/2018/5/layout/IconCircleLabelList"/>
    <dgm:cxn modelId="{1A5DD6F0-3C96-4A5C-81FF-30EB00DD74AB}" type="presOf" srcId="{11E2CDC2-0F4C-4CD5-99F7-6D822C1D1829}" destId="{7E362705-6FB1-43A8-A06D-CDFE919240C9}" srcOrd="0" destOrd="0" presId="urn:microsoft.com/office/officeart/2018/5/layout/IconCircleLabelList"/>
    <dgm:cxn modelId="{3ED8D2BB-3581-4AD3-B302-A39F59532209}" type="presParOf" srcId="{3D3876C4-5BF0-4132-B2D2-1FBAE6CFBE56}" destId="{909009B9-52EF-46BA-9B08-098D4CBE3407}" srcOrd="0" destOrd="0" presId="urn:microsoft.com/office/officeart/2018/5/layout/IconCircleLabelList"/>
    <dgm:cxn modelId="{2666A7E5-FE44-4A16-94B4-CE23643A2B31}" type="presParOf" srcId="{909009B9-52EF-46BA-9B08-098D4CBE3407}" destId="{D3A0E5DE-7710-46A7-A1D2-066D18C4B64B}" srcOrd="0" destOrd="0" presId="urn:microsoft.com/office/officeart/2018/5/layout/IconCircleLabelList"/>
    <dgm:cxn modelId="{CC70E20B-C126-4CB0-BD90-5C4405ED42B5}" type="presParOf" srcId="{909009B9-52EF-46BA-9B08-098D4CBE3407}" destId="{5A3D73C7-1810-4867-BA16-8DFAE2CC644E}" srcOrd="1" destOrd="0" presId="urn:microsoft.com/office/officeart/2018/5/layout/IconCircleLabelList"/>
    <dgm:cxn modelId="{58B4C6C9-B925-4599-8367-25547043A518}" type="presParOf" srcId="{909009B9-52EF-46BA-9B08-098D4CBE3407}" destId="{A530172B-825E-44B6-AAC3-C8D0C8932D85}" srcOrd="2" destOrd="0" presId="urn:microsoft.com/office/officeart/2018/5/layout/IconCircleLabelList"/>
    <dgm:cxn modelId="{2CFE953A-4783-4067-B0A9-2D4F19159A6E}" type="presParOf" srcId="{909009B9-52EF-46BA-9B08-098D4CBE3407}" destId="{8AA62B70-34FD-4D64-ABA5-93837FB2A762}" srcOrd="3" destOrd="0" presId="urn:microsoft.com/office/officeart/2018/5/layout/IconCircleLabelList"/>
    <dgm:cxn modelId="{F8D54FBA-2970-4176-967E-F1A9609CB70C}" type="presParOf" srcId="{3D3876C4-5BF0-4132-B2D2-1FBAE6CFBE56}" destId="{FB63D0BE-4201-420A-AA76-27440BB8EC97}" srcOrd="1" destOrd="0" presId="urn:microsoft.com/office/officeart/2018/5/layout/IconCircleLabelList"/>
    <dgm:cxn modelId="{AB5CC9FC-1251-481A-A5B5-F48F7304F7D9}" type="presParOf" srcId="{3D3876C4-5BF0-4132-B2D2-1FBAE6CFBE56}" destId="{E1A7BF98-0FF5-47B0-821D-5DA0C9DB56E0}" srcOrd="2" destOrd="0" presId="urn:microsoft.com/office/officeart/2018/5/layout/IconCircleLabelList"/>
    <dgm:cxn modelId="{6594B26F-6D4E-4172-8A47-DC368A409A1A}" type="presParOf" srcId="{E1A7BF98-0FF5-47B0-821D-5DA0C9DB56E0}" destId="{B1230027-C136-463B-B618-166FC1456981}" srcOrd="0" destOrd="0" presId="urn:microsoft.com/office/officeart/2018/5/layout/IconCircleLabelList"/>
    <dgm:cxn modelId="{13A09955-02D6-4954-A61D-D7C024862F6C}" type="presParOf" srcId="{E1A7BF98-0FF5-47B0-821D-5DA0C9DB56E0}" destId="{63BF3A63-EA70-4082-AC05-58AF6092BE88}" srcOrd="1" destOrd="0" presId="urn:microsoft.com/office/officeart/2018/5/layout/IconCircleLabelList"/>
    <dgm:cxn modelId="{99C498AE-1F27-4C0A-9ABE-F683511FDD8B}" type="presParOf" srcId="{E1A7BF98-0FF5-47B0-821D-5DA0C9DB56E0}" destId="{D860C5A4-E9EF-4674-AA3F-4838BC6E40F7}" srcOrd="2" destOrd="0" presId="urn:microsoft.com/office/officeart/2018/5/layout/IconCircleLabelList"/>
    <dgm:cxn modelId="{20D405F4-AEE7-434B-8D32-7805BDA3B0AC}" type="presParOf" srcId="{E1A7BF98-0FF5-47B0-821D-5DA0C9DB56E0}" destId="{5B5989BA-D03C-454B-9316-38CB2A8CBCB7}" srcOrd="3" destOrd="0" presId="urn:microsoft.com/office/officeart/2018/5/layout/IconCircleLabelList"/>
    <dgm:cxn modelId="{8452BE20-CDEF-4C09-883E-19A26710B87C}" type="presParOf" srcId="{3D3876C4-5BF0-4132-B2D2-1FBAE6CFBE56}" destId="{6F95112C-099F-46D8-A0D5-CC9D0D00D97F}" srcOrd="3" destOrd="0" presId="urn:microsoft.com/office/officeart/2018/5/layout/IconCircleLabelList"/>
    <dgm:cxn modelId="{D949F85F-D031-4A10-A9F8-C1FA09D6078D}" type="presParOf" srcId="{3D3876C4-5BF0-4132-B2D2-1FBAE6CFBE56}" destId="{74382C13-8BF1-4D76-AAB1-0A469EB02F38}" srcOrd="4" destOrd="0" presId="urn:microsoft.com/office/officeart/2018/5/layout/IconCircleLabelList"/>
    <dgm:cxn modelId="{7FDEE9D2-CDDC-468C-8418-A4C66A6A1BE4}" type="presParOf" srcId="{74382C13-8BF1-4D76-AAB1-0A469EB02F38}" destId="{6212D317-480F-4ED8-B9DE-E3958DCF9BDE}" srcOrd="0" destOrd="0" presId="urn:microsoft.com/office/officeart/2018/5/layout/IconCircleLabelList"/>
    <dgm:cxn modelId="{AFD95A55-DF21-4851-88AF-B9081009268F}" type="presParOf" srcId="{74382C13-8BF1-4D76-AAB1-0A469EB02F38}" destId="{BD8A6637-0D55-48F3-8BCF-10649662441F}" srcOrd="1" destOrd="0" presId="urn:microsoft.com/office/officeart/2018/5/layout/IconCircleLabelList"/>
    <dgm:cxn modelId="{EB93C09D-7A9C-4262-BD13-8B228A50B017}" type="presParOf" srcId="{74382C13-8BF1-4D76-AAB1-0A469EB02F38}" destId="{74BD7BA1-1A93-4063-84E0-B1B8EC6C643D}" srcOrd="2" destOrd="0" presId="urn:microsoft.com/office/officeart/2018/5/layout/IconCircleLabelList"/>
    <dgm:cxn modelId="{E15DAC2D-F30B-4AF8-8B31-E3B0918E4FF2}" type="presParOf" srcId="{74382C13-8BF1-4D76-AAB1-0A469EB02F38}" destId="{B0C30B3B-C348-4DDA-98E6-3184A3C3D2C3}" srcOrd="3" destOrd="0" presId="urn:microsoft.com/office/officeart/2018/5/layout/IconCircleLabelList"/>
    <dgm:cxn modelId="{5EA1B55E-4962-424E-98F7-C2DA34E188A1}" type="presParOf" srcId="{3D3876C4-5BF0-4132-B2D2-1FBAE6CFBE56}" destId="{2478DC4C-4B2A-4352-B2C1-0643AA208C3F}" srcOrd="5" destOrd="0" presId="urn:microsoft.com/office/officeart/2018/5/layout/IconCircleLabelList"/>
    <dgm:cxn modelId="{0C31AC48-855C-4DC4-8217-201AFD20BE03}" type="presParOf" srcId="{3D3876C4-5BF0-4132-B2D2-1FBAE6CFBE56}" destId="{25CDC879-95E8-4448-A520-777FCCEC2F40}" srcOrd="6" destOrd="0" presId="urn:microsoft.com/office/officeart/2018/5/layout/IconCircleLabelList"/>
    <dgm:cxn modelId="{E120FB72-750B-4B5C-9A2C-C753EE2C987F}" type="presParOf" srcId="{25CDC879-95E8-4448-A520-777FCCEC2F40}" destId="{FA917545-C614-4E23-B946-6D0CA70F0B7F}" srcOrd="0" destOrd="0" presId="urn:microsoft.com/office/officeart/2018/5/layout/IconCircleLabelList"/>
    <dgm:cxn modelId="{882E4DC1-A038-4ADE-9006-1306280D6992}" type="presParOf" srcId="{25CDC879-95E8-4448-A520-777FCCEC2F40}" destId="{739FD541-710E-4B68-B42D-25D1FE122D8F}" srcOrd="1" destOrd="0" presId="urn:microsoft.com/office/officeart/2018/5/layout/IconCircleLabelList"/>
    <dgm:cxn modelId="{E1CD2640-BCB6-446F-879C-8BC24075E161}" type="presParOf" srcId="{25CDC879-95E8-4448-A520-777FCCEC2F40}" destId="{C8CAEFCA-60DE-47BF-B06E-D94D1AB0D5BC}" srcOrd="2" destOrd="0" presId="urn:microsoft.com/office/officeart/2018/5/layout/IconCircleLabelList"/>
    <dgm:cxn modelId="{8108801D-A953-49D4-9B9C-DE2B2D840BF4}" type="presParOf" srcId="{25CDC879-95E8-4448-A520-777FCCEC2F40}" destId="{5D2F654D-E800-47CC-B1F4-D1E1581424C6}" srcOrd="3" destOrd="0" presId="urn:microsoft.com/office/officeart/2018/5/layout/IconCircleLabelList"/>
    <dgm:cxn modelId="{41EB730C-EC20-4458-BBA7-C713384F3B4C}" type="presParOf" srcId="{3D3876C4-5BF0-4132-B2D2-1FBAE6CFBE56}" destId="{1C713D3F-88EF-4190-8163-18449B38A668}" srcOrd="7" destOrd="0" presId="urn:microsoft.com/office/officeart/2018/5/layout/IconCircleLabelList"/>
    <dgm:cxn modelId="{DF213E3F-2674-425F-8739-EE927B6FA61E}" type="presParOf" srcId="{3D3876C4-5BF0-4132-B2D2-1FBAE6CFBE56}" destId="{80452175-4098-4EBD-A703-C360AEB7BC09}" srcOrd="8" destOrd="0" presId="urn:microsoft.com/office/officeart/2018/5/layout/IconCircleLabelList"/>
    <dgm:cxn modelId="{87E15A7D-9611-4F17-A3C7-06F4DEECF75B}" type="presParOf" srcId="{80452175-4098-4EBD-A703-C360AEB7BC09}" destId="{7F036F09-1A94-447D-B9D2-8D41A759CE14}" srcOrd="0" destOrd="0" presId="urn:microsoft.com/office/officeart/2018/5/layout/IconCircleLabelList"/>
    <dgm:cxn modelId="{2CD55210-9FD9-4A08-BC77-2F76CBFCC196}" type="presParOf" srcId="{80452175-4098-4EBD-A703-C360AEB7BC09}" destId="{160E5504-EE73-4FFE-AB7F-0F5D5F0C7FC0}" srcOrd="1" destOrd="0" presId="urn:microsoft.com/office/officeart/2018/5/layout/IconCircleLabelList"/>
    <dgm:cxn modelId="{823FF9A2-02B6-4953-9492-5276E6C14C66}" type="presParOf" srcId="{80452175-4098-4EBD-A703-C360AEB7BC09}" destId="{5C3785B4-2EE8-4BBE-BE3A-230FFA2115BA}" srcOrd="2" destOrd="0" presId="urn:microsoft.com/office/officeart/2018/5/layout/IconCircleLabelList"/>
    <dgm:cxn modelId="{4FB06483-303B-417F-918F-2AD84578E947}" type="presParOf" srcId="{80452175-4098-4EBD-A703-C360AEB7BC09}" destId="{7E362705-6FB1-43A8-A06D-CDFE919240C9}" srcOrd="3" destOrd="0" presId="urn:microsoft.com/office/officeart/2018/5/layout/IconCircleLabelList"/>
    <dgm:cxn modelId="{0247ABF4-AAAC-4BA8-9D1D-FF60FBE8ACF7}" type="presParOf" srcId="{3D3876C4-5BF0-4132-B2D2-1FBAE6CFBE56}" destId="{6DDBFE55-FC2B-452C-B3E1-036A11C4FC5D}" srcOrd="9" destOrd="0" presId="urn:microsoft.com/office/officeart/2018/5/layout/IconCircleLabelList"/>
    <dgm:cxn modelId="{ECB9E42A-E23D-4A38-BD52-A357343017D6}" type="presParOf" srcId="{3D3876C4-5BF0-4132-B2D2-1FBAE6CFBE56}" destId="{1D751C6A-EA49-4D92-BF45-8EBC4ECEAE0E}" srcOrd="10" destOrd="0" presId="urn:microsoft.com/office/officeart/2018/5/layout/IconCircleLabelList"/>
    <dgm:cxn modelId="{5534E8D2-5AC7-4D1F-970E-A5AC3E90D71A}" type="presParOf" srcId="{1D751C6A-EA49-4D92-BF45-8EBC4ECEAE0E}" destId="{02B2138C-84AC-4A23-9C9C-0DD3F8B9B2ED}" srcOrd="0" destOrd="0" presId="urn:microsoft.com/office/officeart/2018/5/layout/IconCircleLabelList"/>
    <dgm:cxn modelId="{DE2583D6-B667-4B6F-A622-C362B8EA00F8}" type="presParOf" srcId="{1D751C6A-EA49-4D92-BF45-8EBC4ECEAE0E}" destId="{689CDD2E-4987-4606-94AD-96A0BEA9FE49}" srcOrd="1" destOrd="0" presId="urn:microsoft.com/office/officeart/2018/5/layout/IconCircleLabelList"/>
    <dgm:cxn modelId="{3CDC1D12-EF48-4B9E-B133-8B584AF9238A}" type="presParOf" srcId="{1D751C6A-EA49-4D92-BF45-8EBC4ECEAE0E}" destId="{9557C21C-AF08-4AF9-BE7C-B5651B7CF40A}" srcOrd="2" destOrd="0" presId="urn:microsoft.com/office/officeart/2018/5/layout/IconCircleLabelList"/>
    <dgm:cxn modelId="{488752AF-3B90-49D5-A627-88C3A66F47A7}" type="presParOf" srcId="{1D751C6A-EA49-4D92-BF45-8EBC4ECEAE0E}" destId="{E09BF33F-1AC1-4112-9552-62C568965AE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A0E5DE-7710-46A7-A1D2-066D18C4B64B}">
      <dsp:nvSpPr>
        <dsp:cNvPr id="0" name=""/>
        <dsp:cNvSpPr/>
      </dsp:nvSpPr>
      <dsp:spPr>
        <a:xfrm>
          <a:off x="312248" y="751865"/>
          <a:ext cx="966111" cy="96611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3D73C7-1810-4867-BA16-8DFAE2CC644E}">
      <dsp:nvSpPr>
        <dsp:cNvPr id="0" name=""/>
        <dsp:cNvSpPr/>
      </dsp:nvSpPr>
      <dsp:spPr>
        <a:xfrm>
          <a:off x="518141" y="957757"/>
          <a:ext cx="554326" cy="554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A62B70-34FD-4D64-ABA5-93837FB2A762}">
      <dsp:nvSpPr>
        <dsp:cNvPr id="0" name=""/>
        <dsp:cNvSpPr/>
      </dsp:nvSpPr>
      <dsp:spPr>
        <a:xfrm>
          <a:off x="3410" y="201889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What is CBL </a:t>
          </a:r>
        </a:p>
      </dsp:txBody>
      <dsp:txXfrm>
        <a:off x="3410" y="2018896"/>
        <a:ext cx="1583789" cy="633515"/>
      </dsp:txXfrm>
    </dsp:sp>
    <dsp:sp modelId="{B1230027-C136-463B-B618-166FC1456981}">
      <dsp:nvSpPr>
        <dsp:cNvPr id="0" name=""/>
        <dsp:cNvSpPr/>
      </dsp:nvSpPr>
      <dsp:spPr>
        <a:xfrm>
          <a:off x="2173201" y="751865"/>
          <a:ext cx="966111" cy="96611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BF3A63-EA70-4082-AC05-58AF6092BE88}">
      <dsp:nvSpPr>
        <dsp:cNvPr id="0" name=""/>
        <dsp:cNvSpPr/>
      </dsp:nvSpPr>
      <dsp:spPr>
        <a:xfrm>
          <a:off x="2379093" y="957757"/>
          <a:ext cx="554326" cy="554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B5989BA-D03C-454B-9316-38CB2A8CBCB7}">
      <dsp:nvSpPr>
        <dsp:cNvPr id="0" name=""/>
        <dsp:cNvSpPr/>
      </dsp:nvSpPr>
      <dsp:spPr>
        <a:xfrm>
          <a:off x="1864362" y="201889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Why CBL is different</a:t>
          </a:r>
        </a:p>
      </dsp:txBody>
      <dsp:txXfrm>
        <a:off x="1864362" y="2018896"/>
        <a:ext cx="1583789" cy="633515"/>
      </dsp:txXfrm>
    </dsp:sp>
    <dsp:sp modelId="{6212D317-480F-4ED8-B9DE-E3958DCF9BDE}">
      <dsp:nvSpPr>
        <dsp:cNvPr id="0" name=""/>
        <dsp:cNvSpPr/>
      </dsp:nvSpPr>
      <dsp:spPr>
        <a:xfrm>
          <a:off x="4034153" y="751865"/>
          <a:ext cx="966111" cy="96611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8A6637-0D55-48F3-8BCF-10649662441F}">
      <dsp:nvSpPr>
        <dsp:cNvPr id="0" name=""/>
        <dsp:cNvSpPr/>
      </dsp:nvSpPr>
      <dsp:spPr>
        <a:xfrm>
          <a:off x="4240045" y="957757"/>
          <a:ext cx="554326" cy="554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C30B3B-C348-4DDA-98E6-3184A3C3D2C3}">
      <dsp:nvSpPr>
        <dsp:cNvPr id="0" name=""/>
        <dsp:cNvSpPr/>
      </dsp:nvSpPr>
      <dsp:spPr>
        <a:xfrm>
          <a:off x="3725314" y="201889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Method</a:t>
          </a:r>
        </a:p>
      </dsp:txBody>
      <dsp:txXfrm>
        <a:off x="3725314" y="2018896"/>
        <a:ext cx="1583789" cy="633515"/>
      </dsp:txXfrm>
    </dsp:sp>
    <dsp:sp modelId="{FA917545-C614-4E23-B946-6D0CA70F0B7F}">
      <dsp:nvSpPr>
        <dsp:cNvPr id="0" name=""/>
        <dsp:cNvSpPr/>
      </dsp:nvSpPr>
      <dsp:spPr>
        <a:xfrm>
          <a:off x="5895105" y="751865"/>
          <a:ext cx="966111" cy="96611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9FD541-710E-4B68-B42D-25D1FE122D8F}">
      <dsp:nvSpPr>
        <dsp:cNvPr id="0" name=""/>
        <dsp:cNvSpPr/>
      </dsp:nvSpPr>
      <dsp:spPr>
        <a:xfrm>
          <a:off x="6100997" y="957757"/>
          <a:ext cx="554326" cy="554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2F654D-E800-47CC-B1F4-D1E1581424C6}">
      <dsp:nvSpPr>
        <dsp:cNvPr id="0" name=""/>
        <dsp:cNvSpPr/>
      </dsp:nvSpPr>
      <dsp:spPr>
        <a:xfrm>
          <a:off x="5586266" y="201889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Security </a:t>
          </a:r>
        </a:p>
      </dsp:txBody>
      <dsp:txXfrm>
        <a:off x="5586266" y="2018896"/>
        <a:ext cx="1583789" cy="633515"/>
      </dsp:txXfrm>
    </dsp:sp>
    <dsp:sp modelId="{7F036F09-1A94-447D-B9D2-8D41A759CE14}">
      <dsp:nvSpPr>
        <dsp:cNvPr id="0" name=""/>
        <dsp:cNvSpPr/>
      </dsp:nvSpPr>
      <dsp:spPr>
        <a:xfrm>
          <a:off x="7756057" y="751865"/>
          <a:ext cx="966111" cy="966111"/>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0E5504-EE73-4FFE-AB7F-0F5D5F0C7FC0}">
      <dsp:nvSpPr>
        <dsp:cNvPr id="0" name=""/>
        <dsp:cNvSpPr/>
      </dsp:nvSpPr>
      <dsp:spPr>
        <a:xfrm>
          <a:off x="7961950" y="957757"/>
          <a:ext cx="554326" cy="5543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362705-6FB1-43A8-A06D-CDFE919240C9}">
      <dsp:nvSpPr>
        <dsp:cNvPr id="0" name=""/>
        <dsp:cNvSpPr/>
      </dsp:nvSpPr>
      <dsp:spPr>
        <a:xfrm>
          <a:off x="7447218" y="201889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latin typeface="Century Gothic" panose="020B0502020202020204"/>
            </a:rPr>
            <a:t>Future Work</a:t>
          </a:r>
        </a:p>
      </dsp:txBody>
      <dsp:txXfrm>
        <a:off x="7447218" y="2018896"/>
        <a:ext cx="1583789" cy="633515"/>
      </dsp:txXfrm>
    </dsp:sp>
    <dsp:sp modelId="{02B2138C-84AC-4A23-9C9C-0DD3F8B9B2ED}">
      <dsp:nvSpPr>
        <dsp:cNvPr id="0" name=""/>
        <dsp:cNvSpPr/>
      </dsp:nvSpPr>
      <dsp:spPr>
        <a:xfrm>
          <a:off x="9617009" y="751865"/>
          <a:ext cx="966111" cy="96611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9CDD2E-4987-4606-94AD-96A0BEA9FE49}">
      <dsp:nvSpPr>
        <dsp:cNvPr id="0" name=""/>
        <dsp:cNvSpPr/>
      </dsp:nvSpPr>
      <dsp:spPr>
        <a:xfrm>
          <a:off x="9822902" y="957757"/>
          <a:ext cx="554326" cy="55432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9BF33F-1AC1-4112-9552-62C568965AEF}">
      <dsp:nvSpPr>
        <dsp:cNvPr id="0" name=""/>
        <dsp:cNvSpPr/>
      </dsp:nvSpPr>
      <dsp:spPr>
        <a:xfrm>
          <a:off x="9308170" y="201889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Conclusion</a:t>
          </a:r>
        </a:p>
      </dsp:txBody>
      <dsp:txXfrm>
        <a:off x="9308170" y="2018896"/>
        <a:ext cx="1583789" cy="63351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20342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60012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9418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070747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627887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1550551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998369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04270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314964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321473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13322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466334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017343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1/4/2023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69082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1/4/2023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11930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1/4/2023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924701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33970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1/4/2023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1497302989"/>
      </p:ext>
    </p:extLst>
  </p:cSld>
  <p:clrMap bg1="dk1" tx1="lt1" bg2="dk2" tx2="lt2" accent1="accent1" accent2="accent2" accent3="accent3" accent4="accent4" accent5="accent5" accent6="accent6" hlink="hlink" folHlink="folHlink"/>
  <p:sldLayoutIdLst>
    <p:sldLayoutId id="2147483652" r:id="rId1"/>
    <p:sldLayoutId id="2147483653" r:id="rId2"/>
    <p:sldLayoutId id="2147483827" r:id="rId3"/>
    <p:sldLayoutId id="2147483828" r:id="rId4"/>
    <p:sldLayoutId id="2147483829" r:id="rId5"/>
    <p:sldLayoutId id="2147483830" r:id="rId6"/>
    <p:sldLayoutId id="2147483654"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usgamblingsites.com/news/ohio-lottery-ready-to-move-on-to-mobile-gaming/"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infosec.becem.net/security-concept-lock-on-digital-scree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F032F9-4D50-D848-BD34-163D881653A6}"/>
              </a:ext>
            </a:extLst>
          </p:cNvPr>
          <p:cNvSpPr txBox="1"/>
          <p:nvPr/>
        </p:nvSpPr>
        <p:spPr>
          <a:xfrm>
            <a:off x="3104866" y="-275381"/>
            <a:ext cx="8546910" cy="525477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200000"/>
              </a:lnSpc>
            </a:pPr>
            <a:r>
              <a:rPr lang="en-US" sz="3600" dirty="0">
                <a:latin typeface="Times New Roman"/>
                <a:ea typeface="+mn-lt"/>
                <a:cs typeface="+mn-lt"/>
              </a:rPr>
              <a:t>Faculty of Engineering </a:t>
            </a:r>
            <a:endParaRPr lang="en-US" sz="3600" dirty="0">
              <a:latin typeface="Times New Roman"/>
              <a:cs typeface="Calibri" panose="020F0502020204030204"/>
            </a:endParaRPr>
          </a:p>
          <a:p>
            <a:pPr algn="ctr">
              <a:lnSpc>
                <a:spcPct val="200000"/>
              </a:lnSpc>
            </a:pPr>
            <a:r>
              <a:rPr lang="en-US" sz="3600" dirty="0">
                <a:latin typeface="Times New Roman"/>
                <a:ea typeface="+mn-lt"/>
                <a:cs typeface="+mn-lt"/>
              </a:rPr>
              <a:t>Department of Computer Engineering</a:t>
            </a:r>
          </a:p>
          <a:p>
            <a:pPr algn="ctr">
              <a:lnSpc>
                <a:spcPct val="200000"/>
              </a:lnSpc>
            </a:pPr>
            <a:r>
              <a:rPr lang="en-US" sz="3600" dirty="0">
                <a:latin typeface="Times New Roman"/>
                <a:cs typeface="Calibri" panose="020F0502020204030204"/>
              </a:rPr>
              <a:t>Graduation Project 2</a:t>
            </a:r>
          </a:p>
          <a:p>
            <a:pPr algn="ctr">
              <a:lnSpc>
                <a:spcPct val="200000"/>
              </a:lnSpc>
            </a:pPr>
            <a:r>
              <a:rPr lang="en-US" sz="3600" dirty="0">
                <a:latin typeface="Times New Roman"/>
                <a:cs typeface="Calibri" panose="020F0502020204030204"/>
              </a:rPr>
              <a:t>Computer Based Lottery</a:t>
            </a:r>
          </a:p>
          <a:p>
            <a:pPr>
              <a:lnSpc>
                <a:spcPct val="200000"/>
              </a:lnSpc>
            </a:pPr>
            <a:endParaRPr lang="en-US" sz="2800" dirty="0">
              <a:latin typeface="Times New Roman"/>
              <a:cs typeface="Calibri" panose="020F0502020204030204"/>
            </a:endParaRPr>
          </a:p>
        </p:txBody>
      </p:sp>
      <p:sp>
        <p:nvSpPr>
          <p:cNvPr id="6" name="TextBox 5">
            <a:extLst>
              <a:ext uri="{FF2B5EF4-FFF2-40B4-BE49-F238E27FC236}">
                <a16:creationId xmlns:a16="http://schemas.microsoft.com/office/drawing/2014/main" id="{B38FBFBE-5F74-71D7-F650-DDADF347BC33}"/>
              </a:ext>
            </a:extLst>
          </p:cNvPr>
          <p:cNvSpPr txBox="1"/>
          <p:nvPr/>
        </p:nvSpPr>
        <p:spPr>
          <a:xfrm>
            <a:off x="159223" y="4057366"/>
            <a:ext cx="4350223" cy="2223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200000"/>
              </a:lnSpc>
            </a:pPr>
            <a:r>
              <a:rPr lang="en-US" dirty="0">
                <a:latin typeface="Times New Roman"/>
                <a:cs typeface="Times New Roman"/>
              </a:rPr>
              <a:t>Name &amp; Surname : Nader Dali</a:t>
            </a:r>
          </a:p>
          <a:p>
            <a:pPr>
              <a:lnSpc>
                <a:spcPct val="200000"/>
              </a:lnSpc>
            </a:pPr>
            <a:r>
              <a:rPr lang="en-US" dirty="0">
                <a:latin typeface="Times New Roman"/>
                <a:cs typeface="Times New Roman"/>
              </a:rPr>
              <a:t>Student number : 184459</a:t>
            </a:r>
          </a:p>
          <a:p>
            <a:pPr>
              <a:lnSpc>
                <a:spcPct val="200000"/>
              </a:lnSpc>
            </a:pPr>
            <a:r>
              <a:rPr lang="en-US" dirty="0">
                <a:latin typeface="Times New Roman"/>
                <a:cs typeface="Times New Roman"/>
              </a:rPr>
              <a:t>Department : Computer Engineering</a:t>
            </a:r>
          </a:p>
          <a:p>
            <a:pPr>
              <a:lnSpc>
                <a:spcPct val="200000"/>
              </a:lnSpc>
            </a:pPr>
            <a:r>
              <a:rPr lang="en-US" dirty="0">
                <a:latin typeface="Times New Roman"/>
                <a:cs typeface="Times New Roman"/>
              </a:rPr>
              <a:t>Supervisor : Mr. Zafer </a:t>
            </a:r>
            <a:r>
              <a:rPr lang="en-US" dirty="0" err="1">
                <a:latin typeface="Times New Roman"/>
                <a:cs typeface="Times New Roman"/>
              </a:rPr>
              <a:t>Erenel</a:t>
            </a:r>
            <a:endParaRPr lang="en-US" dirty="0">
              <a:latin typeface="Times New Roman"/>
              <a:cs typeface="Times New Roman"/>
            </a:endParaRPr>
          </a:p>
        </p:txBody>
      </p:sp>
      <p:pic>
        <p:nvPicPr>
          <p:cNvPr id="8" name="Picture 9" descr="A picture containing text, sign&#10;&#10;Description automatically generated">
            <a:extLst>
              <a:ext uri="{FF2B5EF4-FFF2-40B4-BE49-F238E27FC236}">
                <a16:creationId xmlns:a16="http://schemas.microsoft.com/office/drawing/2014/main" id="{1DD5312C-B3C4-B403-3324-74359ADB90F1}"/>
              </a:ext>
            </a:extLst>
          </p:cNvPr>
          <p:cNvPicPr>
            <a:picLocks noChangeAspect="1"/>
          </p:cNvPicPr>
          <p:nvPr/>
        </p:nvPicPr>
        <p:blipFill>
          <a:blip r:embed="rId2"/>
          <a:stretch>
            <a:fillRect/>
          </a:stretch>
        </p:blipFill>
        <p:spPr>
          <a:xfrm>
            <a:off x="4549" y="44034"/>
            <a:ext cx="2743200" cy="2652855"/>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3" name="Freeform: Shape 22">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F8A424CE-605C-6900-449E-17E0B3E7F9AE}"/>
              </a:ext>
            </a:extLst>
          </p:cNvPr>
          <p:cNvSpPr>
            <a:spLocks noGrp="1"/>
          </p:cNvSpPr>
          <p:nvPr>
            <p:ph type="title"/>
          </p:nvPr>
        </p:nvSpPr>
        <p:spPr>
          <a:xfrm>
            <a:off x="1154955" y="1447800"/>
            <a:ext cx="6974915" cy="3329581"/>
          </a:xfrm>
        </p:spPr>
        <p:txBody>
          <a:bodyPr vert="horz" lIns="91440" tIns="45720" rIns="91440" bIns="45720" rtlCol="0" anchor="b">
            <a:normAutofit/>
          </a:bodyPr>
          <a:lstStyle/>
          <a:p>
            <a:r>
              <a:rPr lang="en-US" sz="7200" b="0" i="0" kern="1200" dirty="0">
                <a:solidFill>
                  <a:schemeClr val="tx2"/>
                </a:solidFill>
                <a:latin typeface="+mj-lt"/>
                <a:ea typeface="+mj-ea"/>
                <a:cs typeface="+mj-cs"/>
              </a:rPr>
              <a:t>Thank you for listening </a:t>
            </a:r>
          </a:p>
        </p:txBody>
      </p:sp>
      <p:sp>
        <p:nvSpPr>
          <p:cNvPr id="25" name="Rectangle 24">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3745012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9C8D71D-7184-BEEC-D805-B5B5687E6F90}"/>
              </a:ext>
            </a:extLst>
          </p:cNvPr>
          <p:cNvSpPr>
            <a:spLocks noGrp="1"/>
          </p:cNvSpPr>
          <p:nvPr>
            <p:ph type="title"/>
          </p:nvPr>
        </p:nvSpPr>
        <p:spPr>
          <a:xfrm>
            <a:off x="648930" y="629267"/>
            <a:ext cx="9252154" cy="1016654"/>
          </a:xfrm>
        </p:spPr>
        <p:txBody>
          <a:bodyPr>
            <a:normAutofit/>
          </a:bodyPr>
          <a:lstStyle/>
          <a:p>
            <a:r>
              <a:rPr lang="en-US">
                <a:solidFill>
                  <a:srgbClr val="EBEBEB"/>
                </a:solidFill>
              </a:rPr>
              <a:t>Agenda</a:t>
            </a:r>
          </a:p>
        </p:txBody>
      </p:sp>
      <p:sp>
        <p:nvSpPr>
          <p:cNvPr id="36" name="Rectangle 35">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8" name="Freeform: Shape 37">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7" name="Content Placeholder 2">
            <a:extLst>
              <a:ext uri="{FF2B5EF4-FFF2-40B4-BE49-F238E27FC236}">
                <a16:creationId xmlns:a16="http://schemas.microsoft.com/office/drawing/2014/main" id="{1AD212C4-1C74-1118-6BE3-C0A78373EBD1}"/>
              </a:ext>
            </a:extLst>
          </p:cNvPr>
          <p:cNvGraphicFramePr>
            <a:graphicFrameLocks noGrp="1"/>
          </p:cNvGraphicFramePr>
          <p:nvPr>
            <p:ph idx="1"/>
            <p:extLst>
              <p:ext uri="{D42A27DB-BD31-4B8C-83A1-F6EECF244321}">
                <p14:modId xmlns:p14="http://schemas.microsoft.com/office/powerpoint/2010/main" val="3295714497"/>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172274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3539DB-A7AF-ABF3-D7D7-999CCB67B4A1}"/>
              </a:ext>
            </a:extLst>
          </p:cNvPr>
          <p:cNvSpPr>
            <a:spLocks noGrp="1"/>
          </p:cNvSpPr>
          <p:nvPr>
            <p:ph type="title"/>
          </p:nvPr>
        </p:nvSpPr>
        <p:spPr>
          <a:xfrm>
            <a:off x="648930" y="629266"/>
            <a:ext cx="6188190" cy="1622321"/>
          </a:xfrm>
        </p:spPr>
        <p:txBody>
          <a:bodyPr>
            <a:normAutofit/>
          </a:bodyPr>
          <a:lstStyle/>
          <a:p>
            <a:r>
              <a:rPr lang="en-US">
                <a:solidFill>
                  <a:srgbClr val="EBEBEB"/>
                </a:solidFill>
              </a:rPr>
              <a:t>What is CBL </a:t>
            </a:r>
          </a:p>
        </p:txBody>
      </p:sp>
      <p:sp>
        <p:nvSpPr>
          <p:cNvPr id="3" name="Content Placeholder 2">
            <a:extLst>
              <a:ext uri="{FF2B5EF4-FFF2-40B4-BE49-F238E27FC236}">
                <a16:creationId xmlns:a16="http://schemas.microsoft.com/office/drawing/2014/main" id="{03EF367A-3541-69F2-06EB-A112A126A005}"/>
              </a:ext>
            </a:extLst>
          </p:cNvPr>
          <p:cNvSpPr>
            <a:spLocks noGrp="1"/>
          </p:cNvSpPr>
          <p:nvPr>
            <p:ph idx="1"/>
          </p:nvPr>
        </p:nvSpPr>
        <p:spPr>
          <a:xfrm>
            <a:off x="648930" y="2438400"/>
            <a:ext cx="6188189" cy="3785419"/>
          </a:xfrm>
        </p:spPr>
        <p:txBody>
          <a:bodyPr vert="horz" lIns="91440" tIns="45720" rIns="91440" bIns="45720" rtlCol="0" anchor="t">
            <a:normAutofit fontScale="92500" lnSpcReduction="20000"/>
          </a:bodyPr>
          <a:lstStyle/>
          <a:p>
            <a:r>
              <a:rPr lang="en-GB" dirty="0">
                <a:latin typeface="Times New Roman"/>
                <a:ea typeface="+mj-lt"/>
                <a:cs typeface="+mj-lt"/>
              </a:rPr>
              <a:t>Computer based Lottery is a website designed for anyone above the age 18 to enter and use  whenever and wherever they want. </a:t>
            </a:r>
            <a:endParaRPr lang="en-GB">
              <a:latin typeface="Times New Roman"/>
              <a:ea typeface="+mj-lt"/>
              <a:cs typeface="Times New Roman"/>
            </a:endParaRPr>
          </a:p>
          <a:p>
            <a:pPr>
              <a:buClr>
                <a:srgbClr val="8AD0D6"/>
              </a:buClr>
            </a:pPr>
            <a:r>
              <a:rPr lang="en-GB" dirty="0">
                <a:latin typeface="Times New Roman"/>
                <a:cs typeface="Times New Roman"/>
              </a:rPr>
              <a:t>The purpose of this project is to make people gamble and try their chances and try to win some money.</a:t>
            </a:r>
          </a:p>
          <a:p>
            <a:pPr>
              <a:buClr>
                <a:srgbClr val="8AD0D6"/>
              </a:buClr>
            </a:pPr>
            <a:r>
              <a:rPr lang="en-GB" dirty="0">
                <a:latin typeface="Times New Roman"/>
                <a:cs typeface="Times New Roman"/>
              </a:rPr>
              <a:t>I’m making this project to make people happy and reduce the stress they had that day , increase their social networking and  to make them relaxed and comfortable with my website</a:t>
            </a:r>
            <a:endParaRPr lang="en-GB" dirty="0">
              <a:solidFill>
                <a:srgbClr val="FFFFFF"/>
              </a:solidFill>
              <a:latin typeface="Times New Roman"/>
              <a:cs typeface="Times New Roman"/>
            </a:endParaRPr>
          </a:p>
          <a:p>
            <a:pPr>
              <a:buClr>
                <a:srgbClr val="8AD0D6"/>
              </a:buClr>
            </a:pPr>
            <a:r>
              <a:rPr lang="en-GB" dirty="0">
                <a:solidFill>
                  <a:srgbClr val="FFFFFF"/>
                </a:solidFill>
                <a:latin typeface="Times New Roman"/>
                <a:cs typeface="Times New Roman"/>
              </a:rPr>
              <a:t>Since it is accessible anywhere and at any time, online gambling has become more popular and well-known over the past two years. People find it to be more effective and efficient than going to  casinos.</a:t>
            </a:r>
            <a:endParaRPr lang="en-US" dirty="0">
              <a:solidFill>
                <a:srgbClr val="FFFFFF"/>
              </a:solidFill>
              <a:latin typeface="Times New Roman"/>
              <a:cs typeface="Times New Roman"/>
            </a:endParaRPr>
          </a:p>
          <a:p>
            <a:pPr>
              <a:buClr>
                <a:srgbClr val="8AD0D6"/>
              </a:buClr>
            </a:pPr>
            <a:endParaRPr lang="en-GB">
              <a:solidFill>
                <a:srgbClr val="FFFFFF"/>
              </a:solidFill>
              <a:ea typeface="+mj-lt"/>
              <a:cs typeface="+mj-lt"/>
            </a:endParaRPr>
          </a:p>
        </p:txBody>
      </p:sp>
      <p:sp>
        <p:nvSpPr>
          <p:cNvPr id="39"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6" name="Picture 15" descr="Robot operating a machine">
            <a:extLst>
              <a:ext uri="{FF2B5EF4-FFF2-40B4-BE49-F238E27FC236}">
                <a16:creationId xmlns:a16="http://schemas.microsoft.com/office/drawing/2014/main" id="{EBDB1A19-6D81-4814-F79D-76650AA66ED3}"/>
              </a:ext>
            </a:extLst>
          </p:cNvPr>
          <p:cNvPicPr>
            <a:picLocks noChangeAspect="1"/>
          </p:cNvPicPr>
          <p:nvPr/>
        </p:nvPicPr>
        <p:blipFill rotWithShape="1">
          <a:blip r:embed="rId3"/>
          <a:srcRect l="22537" r="21918" b="1"/>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1467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63A29C-A0AD-5EC0-7976-E5194E5D9034}"/>
              </a:ext>
            </a:extLst>
          </p:cNvPr>
          <p:cNvSpPr>
            <a:spLocks noGrp="1"/>
          </p:cNvSpPr>
          <p:nvPr>
            <p:ph type="title"/>
          </p:nvPr>
        </p:nvSpPr>
        <p:spPr>
          <a:xfrm>
            <a:off x="648930" y="629266"/>
            <a:ext cx="6188190" cy="1622321"/>
          </a:xfrm>
        </p:spPr>
        <p:txBody>
          <a:bodyPr>
            <a:normAutofit/>
          </a:bodyPr>
          <a:lstStyle/>
          <a:p>
            <a:r>
              <a:rPr lang="en-US" dirty="0">
                <a:solidFill>
                  <a:srgbClr val="EBEBEB"/>
                </a:solidFill>
              </a:rPr>
              <a:t>Why is CBL different</a:t>
            </a:r>
          </a:p>
        </p:txBody>
      </p:sp>
      <p:sp>
        <p:nvSpPr>
          <p:cNvPr id="3" name="Content Placeholder 2">
            <a:extLst>
              <a:ext uri="{FF2B5EF4-FFF2-40B4-BE49-F238E27FC236}">
                <a16:creationId xmlns:a16="http://schemas.microsoft.com/office/drawing/2014/main" id="{809923A3-0ABA-3F94-C298-6404DCF30A3C}"/>
              </a:ext>
            </a:extLst>
          </p:cNvPr>
          <p:cNvSpPr>
            <a:spLocks noGrp="1"/>
          </p:cNvSpPr>
          <p:nvPr>
            <p:ph idx="1"/>
          </p:nvPr>
        </p:nvSpPr>
        <p:spPr>
          <a:xfrm>
            <a:off x="648930" y="2438400"/>
            <a:ext cx="6188189" cy="3785419"/>
          </a:xfrm>
        </p:spPr>
        <p:txBody>
          <a:bodyPr vert="horz" lIns="91440" tIns="45720" rIns="91440" bIns="45720" rtlCol="0" anchor="t">
            <a:normAutofit lnSpcReduction="10000"/>
          </a:bodyPr>
          <a:lstStyle/>
          <a:p>
            <a:r>
              <a:rPr lang="en-US" dirty="0">
                <a:solidFill>
                  <a:srgbClr val="FFFFFF"/>
                </a:solidFill>
                <a:latin typeface="Times New Roman"/>
                <a:ea typeface="+mj-lt"/>
                <a:cs typeface="+mj-lt"/>
              </a:rPr>
              <a:t>This project is different from most other gambling website because it uses crypto currency, either for purchasing tickets or the winnings.</a:t>
            </a:r>
          </a:p>
          <a:p>
            <a:pPr>
              <a:buClr>
                <a:srgbClr val="8AD0D6"/>
              </a:buClr>
            </a:pPr>
            <a:r>
              <a:rPr lang="en-US" dirty="0">
                <a:solidFill>
                  <a:srgbClr val="FFFFFF"/>
                </a:solidFill>
                <a:latin typeface="Times New Roman"/>
                <a:cs typeface="Times New Roman"/>
              </a:rPr>
              <a:t>Computer Based Lottery is a gambling website where a 100 tickets are sold each draw and at the end of the draw, it selects a random winner.</a:t>
            </a:r>
            <a:endParaRPr lang="en-US" dirty="0">
              <a:ea typeface="+mj-lt"/>
              <a:cs typeface="+mj-lt"/>
            </a:endParaRPr>
          </a:p>
          <a:p>
            <a:pPr>
              <a:buClr>
                <a:srgbClr val="8AD0D6"/>
              </a:buClr>
            </a:pPr>
            <a:r>
              <a:rPr lang="en-US" dirty="0">
                <a:solidFill>
                  <a:srgbClr val="FFFFFF"/>
                </a:solidFill>
                <a:latin typeface="Times New Roman"/>
                <a:cs typeface="Times New Roman"/>
              </a:rPr>
              <a:t>Each draw will be 30 minutes.</a:t>
            </a:r>
            <a:endParaRPr lang="en-US" dirty="0">
              <a:ea typeface="+mj-lt"/>
              <a:cs typeface="+mj-lt"/>
            </a:endParaRPr>
          </a:p>
          <a:p>
            <a:pPr>
              <a:buClr>
                <a:srgbClr val="8AD0D6"/>
              </a:buClr>
            </a:pPr>
            <a:r>
              <a:rPr lang="en-US" dirty="0">
                <a:solidFill>
                  <a:srgbClr val="FFFFFF"/>
                </a:solidFill>
                <a:latin typeface="Times New Roman"/>
                <a:cs typeface="Times New Roman"/>
              </a:rPr>
              <a:t>There will always be a winner at each draw.</a:t>
            </a:r>
            <a:endParaRPr lang="en-US" dirty="0">
              <a:ea typeface="+mj-lt"/>
              <a:cs typeface="+mj-lt"/>
            </a:endParaRPr>
          </a:p>
          <a:p>
            <a:pPr>
              <a:buClr>
                <a:srgbClr val="8AD0D6"/>
              </a:buClr>
            </a:pPr>
            <a:r>
              <a:rPr lang="en-US" dirty="0">
                <a:solidFill>
                  <a:srgbClr val="FFFFFF"/>
                </a:solidFill>
                <a:latin typeface="Times New Roman"/>
                <a:cs typeface="Times New Roman"/>
              </a:rPr>
              <a:t>The winnings will transfer directly to the winner's account.</a:t>
            </a:r>
            <a:endParaRPr lang="en-US" dirty="0">
              <a:ea typeface="+mj-lt"/>
              <a:cs typeface="+mj-lt"/>
            </a:endParaRPr>
          </a:p>
          <a:p>
            <a:pPr>
              <a:buClr>
                <a:srgbClr val="8AD0D6"/>
              </a:buClr>
            </a:pPr>
            <a:r>
              <a:rPr lang="en-US" dirty="0">
                <a:solidFill>
                  <a:srgbClr val="FFFFFF"/>
                </a:solidFill>
                <a:latin typeface="Times New Roman"/>
                <a:cs typeface="Times New Roman"/>
              </a:rPr>
              <a:t>The main Idea of this project is for entertainment only</a:t>
            </a:r>
            <a:endParaRPr lang="en-US" dirty="0"/>
          </a:p>
          <a:p>
            <a:pPr marL="0" indent="0">
              <a:buClr>
                <a:srgbClr val="8AD0D6"/>
              </a:buClr>
              <a:buNone/>
            </a:pPr>
            <a:endParaRPr lang="en-GB" dirty="0">
              <a:solidFill>
                <a:srgbClr val="FFFFFF"/>
              </a:solidFill>
              <a:latin typeface="Times New Roman"/>
              <a:cs typeface="Times New Roman"/>
            </a:endParaRPr>
          </a:p>
        </p:txBody>
      </p:sp>
      <p:sp>
        <p:nvSpPr>
          <p:cNvPr id="2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Picture 7" descr="Text&#10;&#10;Description automatically generated">
            <a:extLst>
              <a:ext uri="{FF2B5EF4-FFF2-40B4-BE49-F238E27FC236}">
                <a16:creationId xmlns:a16="http://schemas.microsoft.com/office/drawing/2014/main" id="{63266F8D-728F-B740-EF30-C4433143D364}"/>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0243" r="39048"/>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888306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72878239-6A8A-50B9-C610-E7EC217B9B84}"/>
              </a:ext>
            </a:extLst>
          </p:cNvPr>
          <p:cNvPicPr>
            <a:picLocks noChangeAspect="1"/>
          </p:cNvPicPr>
          <p:nvPr/>
        </p:nvPicPr>
        <p:blipFill rotWithShape="1">
          <a:blip r:embed="rId2">
            <a:alphaModFix amt="35000"/>
          </a:blip>
          <a:srcRect t="7695" b="8035"/>
          <a:stretch/>
        </p:blipFill>
        <p:spPr>
          <a:xfrm>
            <a:off x="20" y="-1"/>
            <a:ext cx="12191980" cy="6858000"/>
          </a:xfrm>
          <a:prstGeom prst="rect">
            <a:avLst/>
          </a:prstGeom>
        </p:spPr>
      </p:pic>
      <p:sp>
        <p:nvSpPr>
          <p:cNvPr id="2" name="Title 1">
            <a:extLst>
              <a:ext uri="{FF2B5EF4-FFF2-40B4-BE49-F238E27FC236}">
                <a16:creationId xmlns:a16="http://schemas.microsoft.com/office/drawing/2014/main" id="{C80C2E09-3D68-9D20-5446-4A0F63694A25}"/>
              </a:ext>
            </a:extLst>
          </p:cNvPr>
          <p:cNvSpPr>
            <a:spLocks noGrp="1"/>
          </p:cNvSpPr>
          <p:nvPr>
            <p:ph type="title"/>
          </p:nvPr>
        </p:nvSpPr>
        <p:spPr>
          <a:xfrm>
            <a:off x="646111" y="452718"/>
            <a:ext cx="9404723" cy="1400530"/>
          </a:xfrm>
        </p:spPr>
        <p:txBody>
          <a:bodyPr>
            <a:normAutofit/>
          </a:bodyPr>
          <a:lstStyle/>
          <a:p>
            <a:r>
              <a:rPr lang="en-US" dirty="0"/>
              <a:t>Method</a:t>
            </a:r>
          </a:p>
        </p:txBody>
      </p:sp>
      <p:sp>
        <p:nvSpPr>
          <p:cNvPr id="3" name="Content Placeholder 2">
            <a:extLst>
              <a:ext uri="{FF2B5EF4-FFF2-40B4-BE49-F238E27FC236}">
                <a16:creationId xmlns:a16="http://schemas.microsoft.com/office/drawing/2014/main" id="{E56E35B9-59C0-64AA-0359-A367171A747B}"/>
              </a:ext>
            </a:extLst>
          </p:cNvPr>
          <p:cNvSpPr>
            <a:spLocks noGrp="1"/>
          </p:cNvSpPr>
          <p:nvPr>
            <p:ph idx="1"/>
          </p:nvPr>
        </p:nvSpPr>
        <p:spPr>
          <a:xfrm>
            <a:off x="1103312" y="2052918"/>
            <a:ext cx="8946541" cy="4195481"/>
          </a:xfrm>
        </p:spPr>
        <p:txBody>
          <a:bodyPr vert="horz" lIns="91440" tIns="45720" rIns="91440" bIns="45720" rtlCol="0" anchor="t">
            <a:normAutofit/>
          </a:bodyPr>
          <a:lstStyle/>
          <a:p>
            <a:pPr marL="0" indent="0">
              <a:buClr>
                <a:srgbClr val="8AD0D6"/>
              </a:buClr>
              <a:buNone/>
            </a:pPr>
            <a:r>
              <a:rPr lang="en-US" dirty="0">
                <a:latin typeface="Times New Roman"/>
                <a:cs typeface="Times New Roman"/>
              </a:rPr>
              <a:t>Tools Used for in the Computer Based Lottery :</a:t>
            </a:r>
          </a:p>
          <a:p>
            <a:pPr>
              <a:buClr>
                <a:srgbClr val="8AD0D6"/>
              </a:buClr>
            </a:pPr>
            <a:r>
              <a:rPr lang="en-US" dirty="0">
                <a:latin typeface="Times New Roman"/>
                <a:cs typeface="Times New Roman"/>
              </a:rPr>
              <a:t>Html : </a:t>
            </a:r>
            <a:r>
              <a:rPr lang="en-US" dirty="0">
                <a:latin typeface="Times New Roman"/>
                <a:ea typeface="+mj-lt"/>
                <a:cs typeface="+mj-lt"/>
              </a:rPr>
              <a:t>I used it to structure  the website</a:t>
            </a:r>
          </a:p>
          <a:p>
            <a:pPr>
              <a:buClr>
                <a:srgbClr val="8AD0D6"/>
              </a:buClr>
            </a:pPr>
            <a:r>
              <a:rPr lang="en-US" dirty="0">
                <a:latin typeface="Times New Roman"/>
                <a:cs typeface="Times New Roman"/>
              </a:rPr>
              <a:t>JavaScript : </a:t>
            </a:r>
            <a:r>
              <a:rPr lang="en-US" dirty="0">
                <a:latin typeface="Times New Roman"/>
                <a:ea typeface="+mj-lt"/>
                <a:cs typeface="+mj-lt"/>
              </a:rPr>
              <a:t>I used it for the web development</a:t>
            </a:r>
          </a:p>
          <a:p>
            <a:pPr>
              <a:buClr>
                <a:srgbClr val="8AD0D6"/>
              </a:buClr>
            </a:pPr>
            <a:r>
              <a:rPr lang="en-US" dirty="0" err="1">
                <a:latin typeface="Times New Roman"/>
                <a:cs typeface="Times New Roman"/>
              </a:rPr>
              <a:t>Tailwindcss</a:t>
            </a:r>
            <a:r>
              <a:rPr lang="en-US" dirty="0">
                <a:latin typeface="Times New Roman"/>
                <a:cs typeface="Times New Roman"/>
              </a:rPr>
              <a:t> : </a:t>
            </a:r>
            <a:r>
              <a:rPr lang="en-US" dirty="0">
                <a:latin typeface="Times New Roman"/>
                <a:ea typeface="+mj-lt"/>
                <a:cs typeface="+mj-lt"/>
              </a:rPr>
              <a:t>need it to apply pre-existing classes in my html</a:t>
            </a:r>
          </a:p>
          <a:p>
            <a:pPr>
              <a:buClr>
                <a:srgbClr val="8AD0D6"/>
              </a:buClr>
            </a:pPr>
            <a:r>
              <a:rPr lang="en-US" dirty="0">
                <a:latin typeface="Times New Roman"/>
                <a:cs typeface="Times New Roman"/>
              </a:rPr>
              <a:t>Solidity : </a:t>
            </a:r>
            <a:r>
              <a:rPr lang="en-US" dirty="0">
                <a:latin typeface="Times New Roman"/>
                <a:ea typeface="+mj-lt"/>
                <a:cs typeface="+mj-lt"/>
              </a:rPr>
              <a:t>Implementing smart contracts</a:t>
            </a:r>
          </a:p>
          <a:p>
            <a:pPr>
              <a:buClr>
                <a:srgbClr val="8AD0D6"/>
              </a:buClr>
            </a:pPr>
            <a:r>
              <a:rPr lang="en-US" dirty="0">
                <a:latin typeface="Times New Roman"/>
                <a:cs typeface="Times New Roman"/>
              </a:rPr>
              <a:t>Third-Web : </a:t>
            </a:r>
            <a:r>
              <a:rPr lang="en-US" dirty="0">
                <a:latin typeface="Times New Roman"/>
                <a:ea typeface="+mj-lt"/>
                <a:cs typeface="+mj-lt"/>
              </a:rPr>
              <a:t>Used to connect the website to this framework so basically , I used it as my database</a:t>
            </a:r>
          </a:p>
          <a:p>
            <a:pPr>
              <a:buClr>
                <a:srgbClr val="8AD0D6"/>
              </a:buClr>
            </a:pPr>
            <a:r>
              <a:rPr lang="en-US" dirty="0" err="1">
                <a:latin typeface="Times New Roman"/>
                <a:cs typeface="Times New Roman"/>
              </a:rPr>
              <a:t>Metamask</a:t>
            </a:r>
            <a:r>
              <a:rPr lang="en-US" dirty="0">
                <a:latin typeface="Times New Roman"/>
                <a:cs typeface="Times New Roman"/>
              </a:rPr>
              <a:t> : </a:t>
            </a:r>
            <a:r>
              <a:rPr lang="en-US" dirty="0">
                <a:latin typeface="Times New Roman"/>
                <a:ea typeface="+mj-lt"/>
                <a:cs typeface="+mj-lt"/>
              </a:rPr>
              <a:t>Used this software to interact with the crypto currency</a:t>
            </a:r>
          </a:p>
        </p:txBody>
      </p:sp>
    </p:spTree>
    <p:extLst>
      <p:ext uri="{BB962C8B-B14F-4D97-AF65-F5344CB8AC3E}">
        <p14:creationId xmlns:p14="http://schemas.microsoft.com/office/powerpoint/2010/main" val="2069644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9" name="Picture 38">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1" name="Oval 40">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3" name="Picture 42">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5" name="Picture 44">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7" name="Rectangle 46">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9" name="Rectangle 48">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text&#10;&#10;Description automatically generated">
            <a:extLst>
              <a:ext uri="{FF2B5EF4-FFF2-40B4-BE49-F238E27FC236}">
                <a16:creationId xmlns:a16="http://schemas.microsoft.com/office/drawing/2014/main" id="{03F4B864-EB37-E630-CD3F-89F00BC8086A}"/>
              </a:ext>
            </a:extLst>
          </p:cNvPr>
          <p:cNvPicPr>
            <a:picLocks noChangeAspect="1"/>
          </p:cNvPicPr>
          <p:nvPr/>
        </p:nvPicPr>
        <p:blipFill rotWithShape="1">
          <a:blip r:embed="rId6">
            <a:alphaModFix amt="40000"/>
            <a:extLst>
              <a:ext uri="{837473B0-CC2E-450A-ABE3-18F120FF3D39}">
                <a1611:picAttrSrcUrl xmlns:a1611="http://schemas.microsoft.com/office/drawing/2016/11/main" r:id="rId7"/>
              </a:ext>
            </a:extLst>
          </a:blip>
          <a:srcRect t="25000"/>
          <a:stretch/>
        </p:blipFill>
        <p:spPr>
          <a:xfrm>
            <a:off x="20" y="10"/>
            <a:ext cx="12191980" cy="6857990"/>
          </a:xfrm>
          <a:prstGeom prst="rect">
            <a:avLst/>
          </a:prstGeom>
        </p:spPr>
      </p:pic>
      <p:sp>
        <p:nvSpPr>
          <p:cNvPr id="2" name="TextBox 1">
            <a:extLst>
              <a:ext uri="{FF2B5EF4-FFF2-40B4-BE49-F238E27FC236}">
                <a16:creationId xmlns:a16="http://schemas.microsoft.com/office/drawing/2014/main" id="{E3489A98-B2CE-8A13-0E37-42CC07FFF5C4}"/>
              </a:ext>
            </a:extLst>
          </p:cNvPr>
          <p:cNvSpPr txBox="1"/>
          <p:nvPr/>
        </p:nvSpPr>
        <p:spPr>
          <a:xfrm>
            <a:off x="1154955" y="1447800"/>
            <a:ext cx="8825658" cy="332958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457200">
              <a:spcBef>
                <a:spcPct val="0"/>
              </a:spcBef>
              <a:spcAft>
                <a:spcPts val="600"/>
              </a:spcAft>
            </a:pPr>
            <a:r>
              <a:rPr lang="en-US" sz="7200">
                <a:latin typeface="+mj-lt"/>
                <a:ea typeface="+mj-ea"/>
                <a:cs typeface="+mj-cs"/>
              </a:rPr>
              <a:t>Security </a:t>
            </a:r>
          </a:p>
        </p:txBody>
      </p:sp>
      <p:sp>
        <p:nvSpPr>
          <p:cNvPr id="51" name="Rectangle 5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90997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9A24B14-EB4C-B936-A953-44C5BFBDC153}"/>
              </a:ext>
            </a:extLst>
          </p:cNvPr>
          <p:cNvSpPr txBox="1"/>
          <p:nvPr/>
        </p:nvSpPr>
        <p:spPr>
          <a:xfrm>
            <a:off x="648930" y="629266"/>
            <a:ext cx="6188190" cy="162232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457200">
              <a:spcBef>
                <a:spcPct val="0"/>
              </a:spcBef>
              <a:spcAft>
                <a:spcPts val="600"/>
              </a:spcAft>
            </a:pPr>
            <a:r>
              <a:rPr lang="en-US" sz="4200">
                <a:solidFill>
                  <a:srgbClr val="EBEBEB"/>
                </a:solidFill>
                <a:latin typeface="+mj-lt"/>
                <a:ea typeface="+mj-ea"/>
                <a:cs typeface="+mj-cs"/>
              </a:rPr>
              <a:t>Security in CBL</a:t>
            </a:r>
          </a:p>
        </p:txBody>
      </p:sp>
      <p:sp>
        <p:nvSpPr>
          <p:cNvPr id="2" name="TextBox 1">
            <a:extLst>
              <a:ext uri="{FF2B5EF4-FFF2-40B4-BE49-F238E27FC236}">
                <a16:creationId xmlns:a16="http://schemas.microsoft.com/office/drawing/2014/main" id="{51A75A12-310C-94DC-FC97-C8666400A3B4}"/>
              </a:ext>
            </a:extLst>
          </p:cNvPr>
          <p:cNvSpPr txBox="1"/>
          <p:nvPr/>
        </p:nvSpPr>
        <p:spPr>
          <a:xfrm>
            <a:off x="648930" y="2438400"/>
            <a:ext cx="6188189" cy="378541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457200">
              <a:spcBef>
                <a:spcPts val="1000"/>
              </a:spcBef>
              <a:buClr>
                <a:schemeClr val="bg2">
                  <a:lumMod val="40000"/>
                  <a:lumOff val="60000"/>
                </a:schemeClr>
              </a:buClr>
              <a:buSzPct val="80000"/>
            </a:pPr>
            <a:r>
              <a:rPr lang="en-US" dirty="0">
                <a:solidFill>
                  <a:srgbClr val="FFFFFF"/>
                </a:solidFill>
                <a:latin typeface="+mj-lt"/>
                <a:ea typeface="+mj-ea"/>
                <a:cs typeface="+mj-cs"/>
              </a:rPr>
              <a:t>Depends on 3 main Security Services :</a:t>
            </a:r>
            <a:endParaRPr lang="en-US" dirty="0">
              <a:ea typeface="+mj-ea"/>
              <a:cs typeface="+mj-cs"/>
            </a:endParaRPr>
          </a:p>
          <a:p>
            <a:pPr defTabSz="457200">
              <a:spcBef>
                <a:spcPts val="1000"/>
              </a:spcBef>
              <a:buClr>
                <a:schemeClr val="bg2">
                  <a:lumMod val="40000"/>
                  <a:lumOff val="60000"/>
                </a:schemeClr>
              </a:buClr>
              <a:buSzPct val="80000"/>
              <a:buFont typeface="Wingdings 3" charset="2"/>
              <a:buChar char=""/>
            </a:pPr>
            <a:endParaRPr lang="en-US">
              <a:solidFill>
                <a:srgbClr val="FFFFFF"/>
              </a:solidFill>
              <a:latin typeface="+mj-lt"/>
              <a:ea typeface="+mj-ea"/>
              <a:cs typeface="+mj-cs"/>
            </a:endParaRPr>
          </a:p>
          <a:p>
            <a:pPr defTabSz="457200">
              <a:spcBef>
                <a:spcPts val="1000"/>
              </a:spcBef>
              <a:buClr>
                <a:schemeClr val="bg2">
                  <a:lumMod val="40000"/>
                  <a:lumOff val="60000"/>
                </a:schemeClr>
              </a:buClr>
              <a:buSzPct val="80000"/>
              <a:buFont typeface="Wingdings 3" charset="2"/>
              <a:buChar char=""/>
            </a:pPr>
            <a:r>
              <a:rPr lang="en-US" dirty="0">
                <a:solidFill>
                  <a:srgbClr val="FFFFFF"/>
                </a:solidFill>
                <a:latin typeface="+mj-lt"/>
                <a:ea typeface="+mj-ea"/>
                <a:cs typeface="+mj-cs"/>
              </a:rPr>
              <a:t>Confidentiality : Keep the </a:t>
            </a:r>
            <a:r>
              <a:rPr lang="en-US" dirty="0" err="1">
                <a:solidFill>
                  <a:srgbClr val="FFFFFF"/>
                </a:solidFill>
                <a:latin typeface="+mj-lt"/>
                <a:ea typeface="+mj-ea"/>
                <a:cs typeface="+mj-cs"/>
              </a:rPr>
              <a:t>cleint</a:t>
            </a:r>
            <a:r>
              <a:rPr lang="en-US" dirty="0">
                <a:solidFill>
                  <a:srgbClr val="FFFFFF"/>
                </a:solidFill>
                <a:latin typeface="+mj-lt"/>
                <a:ea typeface="+mj-ea"/>
                <a:cs typeface="+mj-cs"/>
              </a:rPr>
              <a:t>  information private</a:t>
            </a:r>
          </a:p>
          <a:p>
            <a:pPr defTabSz="457200">
              <a:spcBef>
                <a:spcPts val="1000"/>
              </a:spcBef>
              <a:buClr>
                <a:schemeClr val="bg2">
                  <a:lumMod val="40000"/>
                  <a:lumOff val="60000"/>
                </a:schemeClr>
              </a:buClr>
              <a:buSzPct val="80000"/>
              <a:buFont typeface="Wingdings 3" charset="2"/>
              <a:buChar char=""/>
            </a:pPr>
            <a:r>
              <a:rPr lang="en-US" dirty="0">
                <a:solidFill>
                  <a:srgbClr val="FFFFFF"/>
                </a:solidFill>
                <a:latin typeface="+mj-lt"/>
                <a:ea typeface="+mj-ea"/>
                <a:cs typeface="+mj-cs"/>
              </a:rPr>
              <a:t>Integrity :  ethical standards to ensure the clients safety</a:t>
            </a:r>
          </a:p>
          <a:p>
            <a:pPr defTabSz="457200">
              <a:spcBef>
                <a:spcPts val="1000"/>
              </a:spcBef>
              <a:buClr>
                <a:schemeClr val="bg2">
                  <a:lumMod val="40000"/>
                  <a:lumOff val="60000"/>
                </a:schemeClr>
              </a:buClr>
              <a:buSzPct val="80000"/>
              <a:buFont typeface="Wingdings 3" charset="2"/>
              <a:buChar char=""/>
            </a:pPr>
            <a:r>
              <a:rPr lang="en-US" dirty="0">
                <a:solidFill>
                  <a:srgbClr val="FFFFFF"/>
                </a:solidFill>
                <a:latin typeface="+mj-lt"/>
                <a:ea typeface="+mj-ea"/>
                <a:cs typeface="+mj-cs"/>
              </a:rPr>
              <a:t>User Authentication/Authorization : </a:t>
            </a:r>
            <a:r>
              <a:rPr lang="en-US" dirty="0">
                <a:ea typeface="+mn-lt"/>
                <a:cs typeface="+mn-lt"/>
              </a:rPr>
              <a:t>the procedure for limiting user access through the use of assigned roles and privileges</a:t>
            </a:r>
          </a:p>
        </p:txBody>
      </p:sp>
      <p:sp>
        <p:nvSpPr>
          <p:cNvPr id="2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2" name="Picture 4" descr="Transparent padlock">
            <a:extLst>
              <a:ext uri="{FF2B5EF4-FFF2-40B4-BE49-F238E27FC236}">
                <a16:creationId xmlns:a16="http://schemas.microsoft.com/office/drawing/2014/main" id="{B1048DBD-EFD8-DD27-E5C6-78146EEABF70}"/>
              </a:ext>
            </a:extLst>
          </p:cNvPr>
          <p:cNvPicPr>
            <a:picLocks noChangeAspect="1"/>
          </p:cNvPicPr>
          <p:nvPr/>
        </p:nvPicPr>
        <p:blipFill rotWithShape="1">
          <a:blip r:embed="rId7"/>
          <a:srcRect l="7323" r="45288" b="73"/>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530718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B6364BD-D547-E496-33F8-527FD0D0F549}"/>
              </a:ext>
            </a:extLst>
          </p:cNvPr>
          <p:cNvSpPr txBox="1"/>
          <p:nvPr/>
        </p:nvSpPr>
        <p:spPr>
          <a:xfrm>
            <a:off x="648930" y="629266"/>
            <a:ext cx="6188190" cy="162232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457200">
              <a:spcBef>
                <a:spcPct val="0"/>
              </a:spcBef>
              <a:spcAft>
                <a:spcPts val="600"/>
              </a:spcAft>
            </a:pPr>
            <a:r>
              <a:rPr lang="en-US" sz="4200" dirty="0">
                <a:solidFill>
                  <a:srgbClr val="EBEBEB"/>
                </a:solidFill>
                <a:latin typeface="Times New Roman"/>
                <a:ea typeface="+mj-ea"/>
                <a:cs typeface="Times New Roman"/>
              </a:rPr>
              <a:t>Future Works</a:t>
            </a:r>
          </a:p>
        </p:txBody>
      </p:sp>
      <p:sp>
        <p:nvSpPr>
          <p:cNvPr id="3" name="TextBox 2">
            <a:extLst>
              <a:ext uri="{FF2B5EF4-FFF2-40B4-BE49-F238E27FC236}">
                <a16:creationId xmlns:a16="http://schemas.microsoft.com/office/drawing/2014/main" id="{599BFA36-A276-53C2-D5CB-705D2ABB3792}"/>
              </a:ext>
            </a:extLst>
          </p:cNvPr>
          <p:cNvSpPr txBox="1"/>
          <p:nvPr/>
        </p:nvSpPr>
        <p:spPr>
          <a:xfrm>
            <a:off x="648930" y="2438400"/>
            <a:ext cx="6188189" cy="378541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85750" defTabSz="457200">
              <a:spcBef>
                <a:spcPts val="1000"/>
              </a:spcBef>
              <a:buClr>
                <a:schemeClr val="bg2">
                  <a:lumMod val="40000"/>
                  <a:lumOff val="60000"/>
                </a:schemeClr>
              </a:buClr>
              <a:buSzPct val="80000"/>
              <a:buFont typeface="Wingdings 3" charset="2"/>
              <a:buChar char=""/>
            </a:pPr>
            <a:r>
              <a:rPr lang="en-US" sz="2000" dirty="0">
                <a:solidFill>
                  <a:srgbClr val="FFFFFF"/>
                </a:solidFill>
                <a:latin typeface="Times New Roman"/>
                <a:ea typeface="+mj-ea"/>
                <a:cs typeface="Times New Roman"/>
              </a:rPr>
              <a:t>Make new ideas in the online gambling industry</a:t>
            </a:r>
          </a:p>
          <a:p>
            <a:pPr marL="285750" indent="-285750" defTabSz="457200">
              <a:spcBef>
                <a:spcPts val="1000"/>
              </a:spcBef>
              <a:buClr>
                <a:srgbClr val="8AD0D6"/>
              </a:buClr>
              <a:buSzPct val="80000"/>
              <a:buFont typeface="Wingdings 3" charset="2"/>
              <a:buChar char=""/>
            </a:pPr>
            <a:r>
              <a:rPr lang="en-US" sz="2000" dirty="0" err="1">
                <a:solidFill>
                  <a:srgbClr val="FFFFFF"/>
                </a:solidFill>
                <a:latin typeface="Times New Roman"/>
                <a:ea typeface="+mj-ea"/>
                <a:cs typeface="Times New Roman"/>
              </a:rPr>
              <a:t>Imporve</a:t>
            </a:r>
            <a:r>
              <a:rPr lang="en-US" sz="2000" dirty="0">
                <a:solidFill>
                  <a:srgbClr val="FFFFFF"/>
                </a:solidFill>
                <a:latin typeface="Times New Roman"/>
                <a:ea typeface="+mj-ea"/>
                <a:cs typeface="Times New Roman"/>
              </a:rPr>
              <a:t> the website</a:t>
            </a:r>
          </a:p>
          <a:p>
            <a:pPr marL="285750" indent="-285750" defTabSz="457200">
              <a:spcBef>
                <a:spcPts val="1000"/>
              </a:spcBef>
              <a:buClr>
                <a:srgbClr val="8AD0D6"/>
              </a:buClr>
              <a:buSzPct val="80000"/>
              <a:buFont typeface="Wingdings 3" charset="2"/>
              <a:buChar char=""/>
            </a:pPr>
            <a:r>
              <a:rPr lang="en-US" sz="2000" dirty="0">
                <a:solidFill>
                  <a:srgbClr val="FFFFFF"/>
                </a:solidFill>
                <a:latin typeface="Times New Roman"/>
                <a:ea typeface="+mj-ea"/>
                <a:cs typeface="Times New Roman"/>
              </a:rPr>
              <a:t>Legalize it &amp; make it official</a:t>
            </a:r>
          </a:p>
          <a:p>
            <a:pPr marL="285750" indent="-285750" defTabSz="457200">
              <a:spcBef>
                <a:spcPts val="1000"/>
              </a:spcBef>
              <a:buClr>
                <a:srgbClr val="8AD0D6"/>
              </a:buClr>
              <a:buSzPct val="80000"/>
              <a:buFont typeface="Wingdings 3" charset="2"/>
              <a:buChar char=""/>
            </a:pPr>
            <a:r>
              <a:rPr lang="en-US" sz="2000" dirty="0">
                <a:solidFill>
                  <a:srgbClr val="FFFFFF"/>
                </a:solidFill>
                <a:latin typeface="Times New Roman"/>
                <a:ea typeface="+mj-ea"/>
                <a:cs typeface="Times New Roman"/>
              </a:rPr>
              <a:t>Make it World Wide so anyone can use</a:t>
            </a:r>
          </a:p>
          <a:p>
            <a:pPr marL="285750" indent="-285750" defTabSz="457200">
              <a:spcBef>
                <a:spcPts val="1000"/>
              </a:spcBef>
              <a:buClr>
                <a:srgbClr val="8AD0D6"/>
              </a:buClr>
              <a:buSzPct val="80000"/>
              <a:buFont typeface="Wingdings 3" charset="2"/>
              <a:buChar char=""/>
            </a:pPr>
            <a:r>
              <a:rPr lang="en-US" sz="2000" dirty="0">
                <a:solidFill>
                  <a:srgbClr val="FFFFFF"/>
                </a:solidFill>
                <a:latin typeface="Times New Roman"/>
                <a:ea typeface="+mj-ea"/>
                <a:cs typeface="Times New Roman"/>
              </a:rPr>
              <a:t>24/7 Support system</a:t>
            </a:r>
          </a:p>
          <a:p>
            <a:pPr marL="285750" indent="-285750" defTabSz="457200">
              <a:spcBef>
                <a:spcPts val="1000"/>
              </a:spcBef>
              <a:buClr>
                <a:srgbClr val="8AD0D6"/>
              </a:buClr>
              <a:buSzPct val="80000"/>
              <a:buFont typeface="Wingdings 3" charset="2"/>
              <a:buChar char=""/>
            </a:pPr>
            <a:r>
              <a:rPr lang="en-US" sz="2000" dirty="0">
                <a:solidFill>
                  <a:srgbClr val="FFFFFF"/>
                </a:solidFill>
                <a:latin typeface="Times New Roman"/>
                <a:ea typeface="+mj-ea"/>
                <a:cs typeface="Times New Roman"/>
              </a:rPr>
              <a:t>Better Security</a:t>
            </a:r>
          </a:p>
          <a:p>
            <a:pPr marL="285750" indent="-285750" defTabSz="457200">
              <a:spcBef>
                <a:spcPts val="1000"/>
              </a:spcBef>
              <a:buClr>
                <a:schemeClr val="bg2">
                  <a:lumMod val="40000"/>
                  <a:lumOff val="60000"/>
                </a:schemeClr>
              </a:buClr>
              <a:buSzPct val="80000"/>
              <a:buFont typeface="Wingdings 3" charset="2"/>
              <a:buChar char=""/>
            </a:pPr>
            <a:endParaRPr lang="en-US">
              <a:solidFill>
                <a:srgbClr val="FFFFFF"/>
              </a:solidFill>
              <a:latin typeface="+mj-lt"/>
              <a:ea typeface="+mj-ea"/>
              <a:cs typeface="+mj-cs"/>
            </a:endParaRPr>
          </a:p>
        </p:txBody>
      </p:sp>
      <p:sp>
        <p:nvSpPr>
          <p:cNvPr id="2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A colourful light bulb with business icons">
            <a:extLst>
              <a:ext uri="{FF2B5EF4-FFF2-40B4-BE49-F238E27FC236}">
                <a16:creationId xmlns:a16="http://schemas.microsoft.com/office/drawing/2014/main" id="{B3E8A3F3-F301-49F2-66F7-A8E7B955182B}"/>
              </a:ext>
            </a:extLst>
          </p:cNvPr>
          <p:cNvPicPr>
            <a:picLocks noChangeAspect="1"/>
          </p:cNvPicPr>
          <p:nvPr/>
        </p:nvPicPr>
        <p:blipFill rotWithShape="1">
          <a:blip r:embed="rId7"/>
          <a:srcRect l="23617" r="25747" b="5"/>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2137707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Blood in a test tube">
            <a:extLst>
              <a:ext uri="{FF2B5EF4-FFF2-40B4-BE49-F238E27FC236}">
                <a16:creationId xmlns:a16="http://schemas.microsoft.com/office/drawing/2014/main" id="{9B20D1B5-B915-2D37-7930-AB969A999EC6}"/>
              </a:ext>
            </a:extLst>
          </p:cNvPr>
          <p:cNvPicPr>
            <a:picLocks noChangeAspect="1"/>
          </p:cNvPicPr>
          <p:nvPr/>
        </p:nvPicPr>
        <p:blipFill rotWithShape="1">
          <a:blip r:embed="rId7">
            <a:duotone>
              <a:prstClr val="black"/>
              <a:schemeClr val="accent5">
                <a:tint val="45000"/>
                <a:satMod val="400000"/>
              </a:schemeClr>
            </a:duotone>
            <a:alphaModFix amt="25000"/>
          </a:blip>
          <a:srcRect l="4547" t="23278" r="4538" b="-7"/>
          <a:stretch/>
        </p:blipFill>
        <p:spPr>
          <a:xfrm>
            <a:off x="20" y="10"/>
            <a:ext cx="12191980" cy="6857990"/>
          </a:xfrm>
          <a:prstGeom prst="rect">
            <a:avLst/>
          </a:prstGeom>
        </p:spPr>
      </p:pic>
      <p:sp>
        <p:nvSpPr>
          <p:cNvPr id="2" name="TextBox 1">
            <a:extLst>
              <a:ext uri="{FF2B5EF4-FFF2-40B4-BE49-F238E27FC236}">
                <a16:creationId xmlns:a16="http://schemas.microsoft.com/office/drawing/2014/main" id="{E28B4F07-60A4-7E1D-61E0-558BD8EC0E30}"/>
              </a:ext>
            </a:extLst>
          </p:cNvPr>
          <p:cNvSpPr txBox="1"/>
          <p:nvPr/>
        </p:nvSpPr>
        <p:spPr>
          <a:xfrm>
            <a:off x="540806" y="-576619"/>
            <a:ext cx="6232584" cy="240835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457200">
              <a:spcBef>
                <a:spcPct val="0"/>
              </a:spcBef>
              <a:spcAft>
                <a:spcPts val="600"/>
              </a:spcAft>
            </a:pPr>
            <a:r>
              <a:rPr lang="en-US" sz="7200" dirty="0">
                <a:solidFill>
                  <a:schemeClr val="tx2"/>
                </a:solidFill>
                <a:latin typeface="Times New Roman"/>
                <a:ea typeface="+mj-ea"/>
                <a:cs typeface="Times New Roman"/>
              </a:rPr>
              <a:t>Conclusion</a:t>
            </a:r>
            <a:r>
              <a:rPr lang="en-US" sz="7200" dirty="0">
                <a:solidFill>
                  <a:schemeClr val="tx2"/>
                </a:solidFill>
                <a:latin typeface="+mj-lt"/>
                <a:ea typeface="+mj-ea"/>
                <a:cs typeface="+mj-cs"/>
              </a:rPr>
              <a:t> </a:t>
            </a:r>
          </a:p>
        </p:txBody>
      </p:sp>
      <p:sp>
        <p:nvSpPr>
          <p:cNvPr id="21" name="Rectangle 2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8182F617-22C3-B869-0145-F97F5D3820DD}"/>
              </a:ext>
            </a:extLst>
          </p:cNvPr>
          <p:cNvSpPr txBox="1"/>
          <p:nvPr/>
        </p:nvSpPr>
        <p:spPr>
          <a:xfrm>
            <a:off x="568656" y="2106873"/>
            <a:ext cx="9453917" cy="4191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GB" sz="2000" dirty="0">
                <a:latin typeface="Times New Roman"/>
                <a:cs typeface="Times New Roman"/>
              </a:rPr>
              <a:t>This project got my interest because I used to gamble, and I knew the feeling of winning and losing so </a:t>
            </a:r>
            <a:r>
              <a:rPr lang="en-GB" sz="2000" dirty="0" err="1">
                <a:latin typeface="Times New Roman"/>
                <a:cs typeface="Times New Roman"/>
              </a:rPr>
              <a:t>i</a:t>
            </a:r>
            <a:r>
              <a:rPr lang="en-GB" sz="2000" dirty="0">
                <a:latin typeface="Times New Roman"/>
                <a:cs typeface="Times New Roman"/>
              </a:rPr>
              <a:t> already knew the advantages and disadvantages  of this industry.</a:t>
            </a:r>
            <a:r>
              <a:rPr lang="en-US" sz="2000" dirty="0">
                <a:latin typeface="Times New Roman"/>
                <a:cs typeface="Times New Roman"/>
              </a:rPr>
              <a:t> </a:t>
            </a:r>
            <a:endParaRPr lang="en-US" sz="2000">
              <a:latin typeface="Times New Roman"/>
              <a:ea typeface="+mn-lt"/>
              <a:cs typeface="Times New Roman"/>
            </a:endParaRPr>
          </a:p>
          <a:p>
            <a:pPr>
              <a:lnSpc>
                <a:spcPct val="150000"/>
              </a:lnSpc>
            </a:pPr>
            <a:r>
              <a:rPr lang="en-GB" sz="2000" dirty="0">
                <a:latin typeface="Times New Roman"/>
                <a:cs typeface="Times New Roman"/>
              </a:rPr>
              <a:t>This industry have a good income, you can make a lot of money out of it and you can change other people life when they win , giving people decisions to control their own fate give a good feeling. The online gambling is the new era of technology ,as much as the crypto currency which is the next generations money that is virtual money that you can use anywhere on anything you want, you can buy anything you want using this currency, I thought this is a good way to keep up with the new generation of technology.</a:t>
            </a:r>
            <a:endParaRPr lang="en-US" sz="2000">
              <a:latin typeface="Times New Roman"/>
              <a:ea typeface="+mn-lt"/>
              <a:cs typeface="Times New Roman"/>
            </a:endParaRPr>
          </a:p>
          <a:p>
            <a:pPr>
              <a:lnSpc>
                <a:spcPct val="150000"/>
              </a:lnSpc>
            </a:pPr>
            <a:r>
              <a:rPr lang="en-US" sz="2000" dirty="0">
                <a:latin typeface="Times New Roman"/>
                <a:cs typeface="Times New Roman"/>
              </a:rPr>
              <a:t> </a:t>
            </a:r>
            <a:r>
              <a:rPr lang="en-GB" sz="2000" dirty="0">
                <a:latin typeface="Times New Roman"/>
                <a:cs typeface="Times New Roman"/>
              </a:rPr>
              <a:t>I have always wanted to get involved in the gambling industry and see how it works </a:t>
            </a:r>
            <a:endParaRPr lang="en-US" sz="2000" dirty="0">
              <a:latin typeface="Times New Roman"/>
              <a:cs typeface="Times New Roman"/>
            </a:endParaRPr>
          </a:p>
        </p:txBody>
      </p:sp>
    </p:spTree>
    <p:extLst>
      <p:ext uri="{BB962C8B-B14F-4D97-AF65-F5344CB8AC3E}">
        <p14:creationId xmlns:p14="http://schemas.microsoft.com/office/powerpoint/2010/main" val="13886251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0</TotalTime>
  <Words>44</Words>
  <Application>Microsoft Office PowerPoint</Application>
  <PresentationFormat>Widescreen</PresentationFormat>
  <Paragraphs>24</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Ion</vt:lpstr>
      <vt:lpstr>PowerPoint Presentation</vt:lpstr>
      <vt:lpstr>Agenda</vt:lpstr>
      <vt:lpstr>What is CBL </vt:lpstr>
      <vt:lpstr>Why is CBL different</vt:lpstr>
      <vt:lpstr>Method</vt:lpstr>
      <vt:lpstr>PowerPoint Presentation</vt:lpstr>
      <vt:lpstr>PowerPoint Presentation</vt:lpstr>
      <vt:lpstr>PowerPoint Presentation</vt:lpstr>
      <vt:lpstr>PowerPoint Presentation</vt:lpstr>
      <vt:lpstr>Thank you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cp:lastModifiedBy>
  <cp:revision>263</cp:revision>
  <dcterms:created xsi:type="dcterms:W3CDTF">2019-10-16T03:03:10Z</dcterms:created>
  <dcterms:modified xsi:type="dcterms:W3CDTF">2023-01-05T00:16:49Z</dcterms:modified>
</cp:coreProperties>
</file>